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257" r:id="rId4"/>
    <p:sldId id="282" r:id="rId5"/>
    <p:sldId id="264" r:id="rId6"/>
    <p:sldId id="269" r:id="rId7"/>
    <p:sldId id="307" r:id="rId8"/>
    <p:sldId id="273" r:id="rId9"/>
    <p:sldId id="308" r:id="rId10"/>
    <p:sldId id="281" r:id="rId11"/>
    <p:sldId id="267" r:id="rId12"/>
    <p:sldId id="297" r:id="rId13"/>
    <p:sldId id="266" r:id="rId14"/>
    <p:sldId id="272" r:id="rId15"/>
    <p:sldId id="274" r:id="rId16"/>
    <p:sldId id="268" r:id="rId17"/>
    <p:sldId id="258" r:id="rId18"/>
    <p:sldId id="276" r:id="rId19"/>
    <p:sldId id="275" r:id="rId20"/>
    <p:sldId id="259" r:id="rId21"/>
    <p:sldId id="260" r:id="rId22"/>
    <p:sldId id="277" r:id="rId23"/>
    <p:sldId id="311" r:id="rId24"/>
    <p:sldId id="280" r:id="rId25"/>
    <p:sldId id="313" r:id="rId26"/>
    <p:sldId id="278" r:id="rId27"/>
    <p:sldId id="279" r:id="rId28"/>
    <p:sldId id="284" r:id="rId29"/>
    <p:sldId id="283" r:id="rId30"/>
    <p:sldId id="285" r:id="rId31"/>
    <p:sldId id="300" r:id="rId32"/>
    <p:sldId id="301" r:id="rId33"/>
    <p:sldId id="302" r:id="rId34"/>
    <p:sldId id="286" r:id="rId35"/>
    <p:sldId id="288" r:id="rId36"/>
    <p:sldId id="289" r:id="rId37"/>
    <p:sldId id="290" r:id="rId38"/>
    <p:sldId id="291" r:id="rId39"/>
    <p:sldId id="309" r:id="rId40"/>
    <p:sldId id="310" r:id="rId41"/>
    <p:sldId id="295" r:id="rId42"/>
    <p:sldId id="296" r:id="rId43"/>
    <p:sldId id="294" r:id="rId44"/>
    <p:sldId id="292" r:id="rId45"/>
    <p:sldId id="263" r:id="rId46"/>
    <p:sldId id="298"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94434" autoAdjust="0"/>
  </p:normalViewPr>
  <p:slideViewPr>
    <p:cSldViewPr snapToGrid="0">
      <p:cViewPr>
        <p:scale>
          <a:sx n="66" d="100"/>
          <a:sy n="66" d="100"/>
        </p:scale>
        <p:origin x="894" y="16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24/01/2021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24/01/2021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a:t>
            </a:r>
            <a:r>
              <a:rPr lang="pt-BR" b="1" dirty="0" smtClean="0"/>
              <a:t>sinais</a:t>
            </a:r>
          </a:p>
          <a:p>
            <a:pPr marL="628650" lvl="1" indent="-171450" defTabSz="1686336">
              <a:buFont typeface="Arial" panose="020B0604020202020204" pitchFamily="34" charset="0"/>
              <a:buChar char="•"/>
              <a:defRPr/>
            </a:pPr>
            <a:r>
              <a:rPr lang="pt-BR" b="0" dirty="0" smtClean="0"/>
              <a:t>Algoritmos </a:t>
            </a:r>
            <a:r>
              <a:rPr lang="pt-BR" b="0" dirty="0"/>
              <a:t>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a:t>
            </a:r>
            <a:r>
              <a:rPr lang="pt-BR" b="0" dirty="0" smtClean="0"/>
              <a:t>espectral do sistema, que se transforma</a:t>
            </a:r>
            <a:r>
              <a:rPr lang="pt-BR" b="0" baseline="0" dirty="0" smtClean="0"/>
              <a:t> em maior velocidade para o usuário</a:t>
            </a:r>
            <a:r>
              <a:rPr lang="pt-BR" b="0" dirty="0" smtClean="0"/>
              <a:t>.</a:t>
            </a:r>
          </a:p>
          <a:p>
            <a:pPr marL="628650" lvl="1" indent="-171450" defTabSz="1686336">
              <a:buFont typeface="Arial" panose="020B0604020202020204" pitchFamily="34" charset="0"/>
              <a:buChar char="•"/>
              <a:defRPr/>
            </a:pPr>
            <a:r>
              <a:rPr lang="pt-BR" b="1" dirty="0" smtClean="0"/>
              <a:t>Vantagens</a:t>
            </a:r>
            <a:r>
              <a:rPr lang="pt-BR" b="0" dirty="0"/>
              <a:t>: As tarefas de estimação de canal e detecção </a:t>
            </a:r>
            <a:r>
              <a:rPr lang="pt-BR" b="0" dirty="0" smtClean="0"/>
              <a:t>envolvem </a:t>
            </a:r>
            <a:r>
              <a:rPr lang="pt-BR" b="0" dirty="0"/>
              <a:t>a estimação dos vários canais (um por antena) e a inversão de matrizes, e por exemplo, em sistemas MIMO com um número massivo de antenas isso pode levar a um alto custo e alta complexidade computacional. O uso de IA nesta tarefa tem </a:t>
            </a:r>
            <a:r>
              <a:rPr lang="pt-BR" b="0" dirty="0" smtClean="0"/>
              <a:t>o potencial </a:t>
            </a:r>
            <a:r>
              <a:rPr lang="pt-BR" b="0" dirty="0"/>
              <a:t>reduzir custos e complexidade </a:t>
            </a:r>
            <a:r>
              <a:rPr lang="pt-BR" b="0" dirty="0" smtClean="0"/>
              <a:t>computacional. Além</a:t>
            </a:r>
            <a:r>
              <a:rPr lang="pt-BR" b="0" baseline="0" dirty="0" smtClean="0"/>
              <a:t> disso, a estimação de canal envolve a transmissão de pilotos, que consomem recursos que poderiam ser utilizados para transmissão de dados. IA tem também o potencial de aumentar a efieicnia do sistema através do envio de um menor número de ou nenhum pilotos.</a:t>
            </a:r>
            <a:endParaRPr lang="pt-BR" b="0" dirty="0" smtClean="0"/>
          </a:p>
          <a:p>
            <a:pPr marL="171450" lvl="0" indent="-171450" defTabSz="1686336">
              <a:buFont typeface="Arial" panose="020B0604020202020204" pitchFamily="34" charset="0"/>
              <a:buChar char="•"/>
              <a:defRPr/>
            </a:pPr>
            <a:r>
              <a:rPr lang="pt-BR" b="1" dirty="0" smtClean="0"/>
              <a:t>Aprendizado </a:t>
            </a:r>
            <a:r>
              <a:rPr lang="pt-BR" b="1" dirty="0"/>
              <a:t>de Sistemas de Comunicação de </a:t>
            </a:r>
            <a:r>
              <a:rPr lang="pt-BR" b="1" dirty="0" smtClean="0"/>
              <a:t>Ponta-a-Ponta</a:t>
            </a:r>
          </a:p>
          <a:p>
            <a:pPr marL="628650" lvl="1" indent="-171450" defTabSz="1686336">
              <a:buFont typeface="Arial" panose="020B0604020202020204" pitchFamily="34" charset="0"/>
              <a:buChar char="•"/>
              <a:defRPr/>
            </a:pPr>
            <a:r>
              <a:rPr lang="pt-BR" b="0" u="none" dirty="0" smtClean="0"/>
              <a:t>Os </a:t>
            </a:r>
            <a:r>
              <a:rPr lang="pt-BR" b="0" u="none" dirty="0"/>
              <a:t>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r>
              <a:rPr lang="pt-BR" b="0" u="none" dirty="0" smtClean="0"/>
              <a:t>).</a:t>
            </a:r>
          </a:p>
          <a:p>
            <a:pPr marL="628650" lvl="1" indent="-171450" defTabSz="1686336">
              <a:buFont typeface="Arial" panose="020B0604020202020204" pitchFamily="34" charset="0"/>
              <a:buChar char="•"/>
              <a:defRPr/>
            </a:pPr>
            <a:r>
              <a:rPr lang="pt-BR" b="1" u="none" dirty="0" smtClean="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a:t>
            </a:r>
            <a:r>
              <a:rPr lang="pt-BR" b="1" dirty="0" smtClean="0"/>
              <a:t>Recursos</a:t>
            </a:r>
          </a:p>
          <a:p>
            <a:pPr marL="628650" lvl="1" indent="-171450" defTabSz="1686336">
              <a:buFont typeface="Arial" panose="020B0604020202020204" pitchFamily="34" charset="0"/>
              <a:buChar char="•"/>
              <a:defRPr/>
            </a:pPr>
            <a:r>
              <a:rPr lang="pt-BR" b="0" dirty="0" smtClean="0"/>
              <a:t>Dispositivos </a:t>
            </a:r>
            <a:r>
              <a:rPr lang="pt-BR" b="0" dirty="0"/>
              <a:t>IoT de baixa potência (e.g., </a:t>
            </a:r>
            <a:r>
              <a:rPr lang="pt-BR" b="0" dirty="0" smtClean="0"/>
              <a:t>LoRa, Zigbee, 6LoWPAN) </a:t>
            </a:r>
            <a:r>
              <a:rPr lang="pt-BR" b="0" dirty="0"/>
              <a:t>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a:t>
            </a:r>
            <a:r>
              <a:rPr lang="pt-BR" b="0" dirty="0" smtClean="0"/>
              <a:t>probabilidade.</a:t>
            </a:r>
          </a:p>
          <a:p>
            <a:pPr marL="628650" lvl="1" indent="-171450" defTabSz="1686336">
              <a:buFont typeface="Arial" panose="020B0604020202020204" pitchFamily="34" charset="0"/>
              <a:buChar char="•"/>
              <a:defRPr/>
            </a:pPr>
            <a:r>
              <a:rPr lang="pt-BR" b="1" dirty="0" smtClean="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smtClean="0"/>
              <a:t>Rádio-sobre-Fibra</a:t>
            </a:r>
          </a:p>
          <a:p>
            <a:pPr marL="628650" lvl="1" indent="-171450" defTabSz="1686336">
              <a:buFont typeface="Arial" panose="020B0604020202020204" pitchFamily="34" charset="0"/>
              <a:buChar char="•"/>
              <a:defRPr/>
            </a:pPr>
            <a:r>
              <a:rPr lang="pt-BR" sz="2200" dirty="0" smtClean="0"/>
              <a:t>A</a:t>
            </a:r>
            <a:r>
              <a:rPr lang="pt-BR" sz="2200" baseline="0" dirty="0" smtClean="0"/>
              <a:t> t</a:t>
            </a:r>
            <a:r>
              <a:rPr lang="pt-BR" sz="2200" dirty="0" smtClean="0"/>
              <a:t>ransmissão </a:t>
            </a:r>
            <a:r>
              <a:rPr lang="pt-BR" sz="2200" dirty="0"/>
              <a:t>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a:t>
            </a:r>
            <a:r>
              <a:rPr lang="pt-BR" b="1" dirty="0" smtClean="0"/>
              <a:t>Milimétricas</a:t>
            </a:r>
          </a:p>
          <a:p>
            <a:pPr marL="628650" lvl="1" indent="-171450" defTabSz="1686336">
              <a:buFont typeface="Arial" panose="020B0604020202020204" pitchFamily="34" charset="0"/>
              <a:buChar char="•"/>
              <a:defRPr/>
            </a:pPr>
            <a:r>
              <a:rPr lang="pt-BR" b="0" dirty="0" smtClean="0"/>
              <a:t>A </a:t>
            </a:r>
            <a:r>
              <a:rPr lang="pt-BR" b="0" dirty="0"/>
              <a:t>comunicação na faixa de ondas milimétricas é predominantemente feita através de links </a:t>
            </a:r>
            <a:r>
              <a:rPr lang="pt-BR" b="0" dirty="0" smtClean="0"/>
              <a:t>com </a:t>
            </a:r>
            <a:r>
              <a:rPr lang="pt-BR" b="0" dirty="0"/>
              <a:t>visada direta (</a:t>
            </a:r>
            <a:r>
              <a:rPr lang="pt-BR" b="0" dirty="0" smtClean="0"/>
              <a:t>LoS – Line of Sight) </a:t>
            </a:r>
            <a:r>
              <a:rPr lang="pt-BR" b="0" dirty="0"/>
              <a:t>e portanto é facilmente susceptível a bloqueios. Um dispositivo móvel quando tem seu link com uma BS bloqueado inicia </a:t>
            </a:r>
            <a:r>
              <a:rPr lang="pt-BR" b="0" dirty="0" smtClean="0"/>
              <a:t>o que é</a:t>
            </a:r>
            <a:r>
              <a:rPr lang="pt-BR" b="0" baseline="0" dirty="0" smtClean="0"/>
              <a:t> chamado de</a:t>
            </a:r>
            <a:r>
              <a:rPr lang="pt-BR" b="0" dirty="0" smtClean="0"/>
              <a:t> </a:t>
            </a:r>
            <a:r>
              <a:rPr lang="pt-BR" b="0" dirty="0"/>
              <a:t>processo de handover (procura por outra BS), isso leva a </a:t>
            </a:r>
            <a:r>
              <a:rPr lang="pt-BR" b="0" dirty="0" smtClean="0"/>
              <a:t>desconexão </a:t>
            </a:r>
            <a:r>
              <a:rPr lang="pt-BR" b="0" dirty="0"/>
              <a:t>de sua sessão de comunicação, o que impacta na confiabilidade e aumenta a latência. IA </a:t>
            </a:r>
            <a:r>
              <a:rPr lang="pt-BR" b="0" dirty="0" smtClean="0"/>
              <a:t>pode</a:t>
            </a:r>
            <a:r>
              <a:rPr lang="pt-BR" b="0" baseline="0" dirty="0" smtClean="0"/>
              <a:t> ser</a:t>
            </a:r>
            <a:r>
              <a:rPr lang="pt-BR" b="0" dirty="0" smtClean="0"/>
              <a:t> </a:t>
            </a:r>
            <a:r>
              <a:rPr lang="pt-BR" b="0" dirty="0"/>
              <a:t>usada para predizer que um link irá em breve ficar bloqueado, o que possibilita que a BS servindo o dispositivo faça um handover proativo </a:t>
            </a:r>
            <a:r>
              <a:rPr lang="pt-BR" b="0" dirty="0" smtClean="0"/>
              <a:t>(em background) deste </a:t>
            </a:r>
            <a:r>
              <a:rPr lang="pt-BR" b="0" dirty="0"/>
              <a:t>dispositivo para outra </a:t>
            </a:r>
            <a:r>
              <a:rPr lang="pt-BR" b="0" dirty="0" smtClean="0"/>
              <a:t>BS.</a:t>
            </a:r>
          </a:p>
          <a:p>
            <a:pPr marL="628650" lvl="1" indent="-171450" defTabSz="1686336">
              <a:buFont typeface="Arial" panose="020B0604020202020204" pitchFamily="34" charset="0"/>
              <a:buChar char="•"/>
              <a:defRPr/>
            </a:pPr>
            <a:r>
              <a:rPr lang="pt-BR" b="1" dirty="0" smtClean="0"/>
              <a:t>Vantagens</a:t>
            </a:r>
            <a:r>
              <a:rPr lang="pt-BR" b="0" dirty="0"/>
              <a:t>: A predição e handover proativo </a:t>
            </a:r>
            <a:r>
              <a:rPr lang="pt-BR" b="0" dirty="0" smtClean="0"/>
              <a:t>garantem </a:t>
            </a:r>
            <a:r>
              <a:rPr lang="pt-BR" b="0" dirty="0"/>
              <a:t>alta confiabilidade e baixa latência nos sistemas móveis.</a:t>
            </a:r>
          </a:p>
          <a:p>
            <a:pPr marL="171450" indent="-171450" defTabSz="1686336">
              <a:buFont typeface="Arial" panose="020B0604020202020204" pitchFamily="34" charset="0"/>
              <a:buChar char="•"/>
              <a:defRPr/>
            </a:pPr>
            <a:r>
              <a:rPr lang="pt-BR" b="1" dirty="0" smtClean="0"/>
              <a:t>Pré-distorção</a:t>
            </a:r>
          </a:p>
          <a:p>
            <a:pPr marL="628650" lvl="1" indent="-171450" defTabSz="1686336">
              <a:buFont typeface="Arial" panose="020B0604020202020204" pitchFamily="34" charset="0"/>
              <a:buChar char="•"/>
              <a:defRPr/>
            </a:pPr>
            <a:r>
              <a:rPr lang="pt-BR" b="0" dirty="0" smtClean="0"/>
              <a:t>Amplificadores </a:t>
            </a:r>
            <a:r>
              <a:rPr lang="pt-BR" b="0" dirty="0"/>
              <a:t>de potencia são inerentemente não-lineares quando </a:t>
            </a:r>
            <a:r>
              <a:rPr lang="pt-BR" b="0" dirty="0" smtClean="0"/>
              <a:t>operam em </a:t>
            </a:r>
            <a:r>
              <a:rPr lang="pt-BR" b="0" dirty="0"/>
              <a:t>regimes </a:t>
            </a:r>
            <a:r>
              <a:rPr lang="pt-BR" b="0" dirty="0" smtClean="0"/>
              <a:t>de alta potência, </a:t>
            </a:r>
            <a:r>
              <a:rPr lang="pt-BR" b="0" dirty="0"/>
              <a:t>o que introduz distorção dentro da banda desejada e produtos </a:t>
            </a:r>
            <a:r>
              <a:rPr lang="pt-BR" b="0" dirty="0" smtClean="0"/>
              <a:t>de intermodulação </a:t>
            </a:r>
            <a:r>
              <a:rPr lang="pt-BR" b="0" dirty="0"/>
              <a:t>fora da banda desejada (ou seja, sinal é </a:t>
            </a:r>
            <a:r>
              <a:rPr lang="pt-BR" b="0" dirty="0" smtClean="0"/>
              <a:t>“</a:t>
            </a:r>
            <a:r>
              <a:rPr lang="pt-BR" b="0" i="1" dirty="0" smtClean="0"/>
              <a:t>espirrado</a:t>
            </a:r>
            <a:r>
              <a:rPr lang="pt-BR" b="0" dirty="0" smtClean="0"/>
              <a:t>” </a:t>
            </a:r>
            <a:r>
              <a:rPr lang="pt-BR" b="0" dirty="0"/>
              <a:t>pra fora </a:t>
            </a:r>
            <a:r>
              <a:rPr lang="pt-BR" b="0" dirty="0" smtClean="0"/>
              <a:t>da </a:t>
            </a:r>
            <a:r>
              <a:rPr lang="pt-BR" b="0" dirty="0"/>
              <a:t>banda). </a:t>
            </a:r>
            <a:endParaRPr lang="pt-BR" b="0" dirty="0" smtClean="0"/>
          </a:p>
          <a:p>
            <a:pPr marL="628650" lvl="1" indent="-171450" defTabSz="1686336">
              <a:buFont typeface="Arial" panose="020B0604020202020204" pitchFamily="34" charset="0"/>
              <a:buChar char="•"/>
              <a:defRPr/>
            </a:pPr>
            <a:r>
              <a:rPr lang="pt-BR" b="0" dirty="0" smtClean="0"/>
              <a:t>O </a:t>
            </a:r>
            <a:r>
              <a:rPr lang="pt-BR" b="0" dirty="0"/>
              <a:t>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t>
            </a:r>
            <a:r>
              <a:rPr lang="pt-BR" b="0" dirty="0" smtClean="0"/>
              <a:t>apresentar.</a:t>
            </a:r>
          </a:p>
          <a:p>
            <a:pPr marL="628650" lvl="1" indent="-171450" defTabSz="1686336">
              <a:buFont typeface="Arial" panose="020B0604020202020204" pitchFamily="34" charset="0"/>
              <a:buChar char="•"/>
              <a:defRPr/>
            </a:pPr>
            <a:r>
              <a:rPr lang="pt-BR" b="0" dirty="0" smtClean="0"/>
              <a:t>IA tem o potêncial para aprender uma curva pré-distorção</a:t>
            </a:r>
            <a:r>
              <a:rPr lang="pt-BR" b="0" baseline="0" dirty="0" smtClean="0"/>
              <a:t> capaz de mitigar os efeitos não-lineares dos amplificadores de RF.</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O emprego de IA tem potencial para diminuir os custos e complexidade computacional </a:t>
            </a:r>
            <a:r>
              <a:rPr lang="pt-BR" b="0" dirty="0" smtClean="0"/>
              <a:t>dos</a:t>
            </a:r>
            <a:r>
              <a:rPr lang="pt-BR" b="0" baseline="0" dirty="0" smtClean="0"/>
              <a:t> dispositivos de</a:t>
            </a:r>
            <a:r>
              <a:rPr lang="pt-BR" b="0" dirty="0" smtClean="0"/>
              <a:t> </a:t>
            </a:r>
            <a:r>
              <a:rPr lang="pt-BR" b="0" dirty="0"/>
              <a:t>pré-distorção</a:t>
            </a:r>
            <a:r>
              <a:rPr lang="pt-BR" b="0" dirty="0" smtClean="0"/>
              <a:t>.</a:t>
            </a:r>
            <a:endParaRPr lang="pt-BR" dirty="0"/>
          </a:p>
          <a:p>
            <a:endParaRPr lang="pt-BR" dirty="0"/>
          </a:p>
          <a:p>
            <a:r>
              <a:rPr lang="pt-BR" dirty="0"/>
              <a:t>Fonte: </a:t>
            </a:r>
            <a:r>
              <a:rPr lang="pt-BR" dirty="0">
                <a:hlinkClick r:id="rId3"/>
              </a:rPr>
              <a:t>https://mlc.committees.comsoc.org/research-library</a:t>
            </a:r>
            <a:r>
              <a:rPr lang="pt-BR" dirty="0" smtClean="0">
                <a:hlinkClick r:id="rId3"/>
              </a:rPr>
              <a:t>/</a:t>
            </a:r>
            <a:endParaRPr lang="pt-BR" dirty="0" smtClean="0"/>
          </a:p>
          <a:p>
            <a:endParaRPr lang="pt-BR" dirty="0" smtClean="0"/>
          </a:p>
          <a:p>
            <a:r>
              <a:rPr lang="pt-BR" b="1" dirty="0" smtClean="0"/>
              <a:t>Goodput</a:t>
            </a:r>
            <a:r>
              <a:rPr lang="pt-BR" dirty="0" smtClean="0"/>
              <a:t>: é o throughput no nível de aplicação de um</a:t>
            </a:r>
            <a:r>
              <a:rPr lang="pt-BR" baseline="0" dirty="0" smtClean="0"/>
              <a:t> sistema de</a:t>
            </a:r>
            <a:r>
              <a:rPr lang="pt-BR" dirty="0" smtClean="0"/>
              <a:t> comunicação; isto é, o número de bits de informação úteis entregues pelo</a:t>
            </a:r>
            <a:r>
              <a:rPr lang="pt-BR" baseline="0" dirty="0" smtClean="0"/>
              <a:t> sistema </a:t>
            </a:r>
            <a:r>
              <a:rPr lang="pt-BR" dirty="0" smtClean="0"/>
              <a:t>a um determinado destino por unidade de tempo.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a:t>
            </a:r>
            <a:r>
              <a:rPr lang="pt-BR" sz="2200" b="0" smtClean="0"/>
              <a:t>do gmail </a:t>
            </a:r>
            <a:r>
              <a:rPr lang="pt-BR" sz="2200" b="0" dirty="0" smtClean="0"/>
              <a:t>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76087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Composto por uma família de algoritmos para otimização global inspirada na evolução biológica.</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dirty="0" smtClean="0"/>
              <a:t> (código genético)</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endParaRPr lang="pt-BR" sz="1200" dirty="0" smtClean="0"/>
          </a:p>
          <a:p>
            <a:r>
              <a:rPr lang="pt-BR" sz="1200" dirty="0" smtClean="0"/>
              <a:t>No aprendizado evolutivo, um conjunto inicial de soluções candidatas (</a:t>
            </a:r>
            <a:r>
              <a:rPr lang="pt-BR" sz="1200" b="1" i="1" dirty="0" smtClean="0"/>
              <a:t>indivíduos</a:t>
            </a:r>
            <a:r>
              <a:rPr lang="pt-BR" sz="1200" dirty="0" smtClean="0"/>
              <a:t>) é gerado e atualizado iterativamente. Cada nova </a:t>
            </a:r>
            <a:r>
              <a:rPr lang="pt-BR" sz="1200" b="1" i="1" dirty="0" smtClean="0"/>
              <a:t>geração</a:t>
            </a:r>
            <a:r>
              <a:rPr lang="pt-BR" sz="1200" dirty="0" smtClean="0"/>
              <a:t> é produzida pela remoção de soluções menos desejadas e pela introdução de pequenas alterações aleatórias. Na terminologia biológica, uma população de soluções está sujeita a seleção natural e mutação. Como resultado, a população evoluirá gradualmente para aumentar a aptidão, neste caso a função de aptidão escolhida do algoritmo.</a:t>
            </a:r>
          </a:p>
          <a:p>
            <a:endParaRPr lang="pt-BR" sz="1200" dirty="0" smtClean="0"/>
          </a:p>
          <a:p>
            <a:r>
              <a:rPr lang="pt-BR" sz="1200" dirty="0" smtClean="0"/>
              <a:t>Tipo de aprendizagem utilizada para encontrar soluções aproximadas em problemas de otimização e busca.</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98800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313593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39</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err="1"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err="1" smtClean="0"/>
              <a:t>intelligentia</a:t>
            </a:r>
            <a:r>
              <a:rPr lang="pt-BR" dirty="0" smtClean="0"/>
              <a:t>, oriundo de </a:t>
            </a:r>
            <a:r>
              <a:rPr lang="pt-BR" i="1" dirty="0" err="1" smtClean="0"/>
              <a:t>intelligere</a:t>
            </a:r>
            <a:r>
              <a:rPr lang="pt-BR" dirty="0" smtClean="0"/>
              <a:t>, em que o prefixo </a:t>
            </a:r>
            <a:r>
              <a:rPr lang="pt-BR" i="1" dirty="0" err="1" smtClean="0"/>
              <a:t>inter</a:t>
            </a:r>
            <a:r>
              <a:rPr lang="pt-BR" i="1" dirty="0" smtClean="0"/>
              <a:t> </a:t>
            </a:r>
            <a:r>
              <a:rPr lang="pt-BR" dirty="0" smtClean="0"/>
              <a:t>significa "entre", e </a:t>
            </a:r>
            <a:r>
              <a:rPr lang="pt-BR" i="1" dirty="0" err="1" smtClean="0"/>
              <a:t>legere</a:t>
            </a:r>
            <a:r>
              <a:rPr lang="pt-BR" i="1" dirty="0" smtClean="0"/>
              <a:t>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43432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24/01/2021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24/01/2021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jpg"/><Relationship Id="rId4" Type="http://schemas.openxmlformats.org/officeDocument/2006/relationships/image" Target="../media/image105.png"/><Relationship Id="rId9"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jupyter.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Inteligência + Artificial (IA)</a:t>
            </a:r>
            <a:endParaRPr lang="nl-BE" dirty="0"/>
          </a:p>
        </p:txBody>
      </p:sp>
      <p:sp>
        <p:nvSpPr>
          <p:cNvPr id="3" name="Content Placeholder 2"/>
          <p:cNvSpPr>
            <a:spLocks noGrp="1"/>
          </p:cNvSpPr>
          <p:nvPr>
            <p:ph idx="1"/>
          </p:nvPr>
        </p:nvSpPr>
        <p:spPr>
          <a:xfrm>
            <a:off x="838201" y="1825625"/>
            <a:ext cx="9115424" cy="4836432"/>
          </a:xfrm>
        </p:spPr>
        <p:txBody>
          <a:bodyPr>
            <a:normAutofit fontScale="85000" lnSpcReduction="20000"/>
          </a:bodyPr>
          <a:lstStyle/>
          <a:p>
            <a:pPr algn="just"/>
            <a:r>
              <a:rPr lang="pt-BR" dirty="0" smtClean="0"/>
              <a:t>Vocês já refletiram sobre a definição destas duas palavras?</a:t>
            </a:r>
          </a:p>
          <a:p>
            <a:pPr marL="171450" indent="-171450" algn="just"/>
            <a:r>
              <a:rPr lang="pt-BR" sz="3300" b="1" dirty="0" smtClean="0">
                <a:cs typeface="Calibri"/>
              </a:rPr>
              <a:t>Inteligência</a:t>
            </a:r>
            <a:r>
              <a:rPr lang="pt-BR" dirty="0" smtClean="0">
                <a:cs typeface="Calibri"/>
              </a:rPr>
              <a:t>: são as </a:t>
            </a:r>
            <a:r>
              <a:rPr lang="pt-BR" b="1" dirty="0" smtClean="0"/>
              <a:t>habilidades mentais</a:t>
            </a:r>
            <a:r>
              <a:rPr lang="pt-BR" dirty="0" smtClean="0"/>
              <a:t> de </a:t>
            </a:r>
            <a:r>
              <a:rPr lang="pt-BR" b="1" dirty="0" smtClean="0"/>
              <a:t>conhecer</a:t>
            </a:r>
            <a:r>
              <a:rPr lang="pt-BR" dirty="0" smtClean="0"/>
              <a:t>, </a:t>
            </a:r>
            <a:r>
              <a:rPr lang="pt-BR" b="1" dirty="0" smtClean="0"/>
              <a:t>compreender</a:t>
            </a:r>
            <a:r>
              <a:rPr lang="pt-BR" dirty="0" smtClean="0"/>
              <a:t>, </a:t>
            </a:r>
            <a:r>
              <a:rPr lang="pt-BR" b="1" dirty="0" smtClean="0"/>
              <a:t>aprender</a:t>
            </a:r>
            <a:r>
              <a:rPr lang="pt-BR" dirty="0" smtClean="0"/>
              <a:t>, </a:t>
            </a:r>
            <a:r>
              <a:rPr lang="pt-BR" b="1" dirty="0" smtClean="0"/>
              <a:t>resolver problemas </a:t>
            </a:r>
            <a:r>
              <a:rPr lang="pt-BR" dirty="0" smtClean="0"/>
              <a:t>e </a:t>
            </a:r>
            <a:r>
              <a:rPr lang="pt-BR" b="1" dirty="0" smtClean="0"/>
              <a:t>adaptar-se</a:t>
            </a:r>
            <a:r>
              <a:rPr lang="pt-BR" dirty="0" smtClean="0"/>
              <a:t>.</a:t>
            </a:r>
          </a:p>
          <a:p>
            <a:pPr marL="628650" lvl="1" indent="-171450" algn="just"/>
            <a:r>
              <a:rPr lang="pt-BR" b="1" dirty="0" smtClean="0">
                <a:cs typeface="Calibri"/>
              </a:rPr>
              <a:t>Latim</a:t>
            </a:r>
            <a:r>
              <a:rPr lang="pt-BR" dirty="0" smtClean="0">
                <a:cs typeface="Calibri"/>
              </a:rPr>
              <a:t> -&gt; prefixo </a:t>
            </a:r>
            <a:r>
              <a:rPr lang="pt-BR" i="1" dirty="0" smtClean="0">
                <a:cs typeface="Calibri"/>
              </a:rPr>
              <a:t>inter</a:t>
            </a:r>
            <a:r>
              <a:rPr lang="pt-BR" dirty="0" smtClean="0">
                <a:cs typeface="Calibri"/>
              </a:rPr>
              <a:t>: “entre” + sufixo </a:t>
            </a:r>
            <a:r>
              <a:rPr lang="pt-BR" i="1" dirty="0" smtClean="0">
                <a:cs typeface="Calibri"/>
              </a:rPr>
              <a:t>legere</a:t>
            </a:r>
            <a:r>
              <a:rPr lang="pt-BR" dirty="0" smtClean="0">
                <a:cs typeface="Calibri"/>
              </a:rPr>
              <a:t>: “escolha” =&gt; entre escolhas.</a:t>
            </a:r>
          </a:p>
          <a:p>
            <a:pPr marL="628650" lvl="1" indent="-171450" algn="just"/>
            <a:r>
              <a:rPr lang="pt-BR" b="1" dirty="0" smtClean="0"/>
              <a:t>Capacidade </a:t>
            </a:r>
            <a:r>
              <a:rPr lang="pt-BR" b="1" dirty="0"/>
              <a:t>de escolha </a:t>
            </a:r>
            <a:r>
              <a:rPr lang="pt-BR" dirty="0"/>
              <a:t>de um indivíduo entre as várias possibilidades ou opções que lhe são apresentadas</a:t>
            </a:r>
            <a:r>
              <a:rPr lang="pt-BR" dirty="0" smtClean="0"/>
              <a:t>.</a:t>
            </a:r>
            <a:endParaRPr lang="pt-BR" dirty="0">
              <a:cs typeface="Calibri"/>
            </a:endParaRPr>
          </a:p>
          <a:p>
            <a:pPr marL="171450" indent="-171450" algn="just"/>
            <a:r>
              <a:rPr lang="pt-BR" sz="3300" b="1" dirty="0" smtClean="0"/>
              <a:t>Artificial</a:t>
            </a:r>
            <a:r>
              <a:rPr lang="pt-BR" dirty="0" smtClean="0"/>
              <a:t>: produzido </a:t>
            </a:r>
            <a:r>
              <a:rPr lang="pt-BR" dirty="0"/>
              <a:t>pela mão do homem, não pela </a:t>
            </a:r>
            <a:r>
              <a:rPr lang="pt-BR" dirty="0" smtClean="0"/>
              <a:t>natureza, geralmente como </a:t>
            </a:r>
            <a:r>
              <a:rPr lang="pt-BR" dirty="0"/>
              <a:t>uma cópia de algo </a:t>
            </a:r>
            <a:r>
              <a:rPr lang="pt-BR" dirty="0" smtClean="0"/>
              <a:t>natural.</a:t>
            </a:r>
          </a:p>
          <a:p>
            <a:pPr marL="0" indent="0" algn="just">
              <a:buNone/>
            </a:pPr>
            <a:endParaRPr lang="pt-BR" sz="1300" b="1" dirty="0">
              <a:cs typeface="Calibri"/>
            </a:endParaRPr>
          </a:p>
          <a:p>
            <a:pPr marL="0" indent="0" algn="ctr">
              <a:buNone/>
            </a:pPr>
            <a:r>
              <a:rPr lang="pt-BR" sz="3600" b="1" i="1" dirty="0">
                <a:cs typeface="Calibri"/>
              </a:rPr>
              <a:t>Habilidades mentais desenvolvidas de forma não natural pela mão do homem</a:t>
            </a:r>
            <a:r>
              <a:rPr lang="pt-BR" sz="3600" b="1" i="1" dirty="0" smtClean="0">
                <a:cs typeface="Calibri"/>
              </a:rPr>
              <a:t>.</a:t>
            </a:r>
          </a:p>
          <a:p>
            <a:pPr marL="0" indent="0" algn="ctr">
              <a:buNone/>
            </a:pPr>
            <a:endParaRPr lang="pt-BR" sz="1300" b="1" i="1" dirty="0">
              <a:cs typeface="Calibri"/>
            </a:endParaRPr>
          </a:p>
          <a:p>
            <a:pPr marL="0" indent="0" algn="ctr">
              <a:buNone/>
            </a:pPr>
            <a:r>
              <a:rPr lang="pt-BR" sz="3600" b="1" i="1" dirty="0" smtClean="0">
                <a:cs typeface="Calibri"/>
              </a:rPr>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9953625" y="3968"/>
            <a:ext cx="2238375" cy="2047875"/>
          </a:xfrm>
          <a:prstGeom prst="rect">
            <a:avLst/>
          </a:prstGeom>
        </p:spPr>
      </p:pic>
      <p:pic>
        <p:nvPicPr>
          <p:cNvPr id="5" name="Picture 4"/>
          <p:cNvPicPr>
            <a:picLocks noChangeAspect="1"/>
          </p:cNvPicPr>
          <p:nvPr/>
        </p:nvPicPr>
        <p:blipFill>
          <a:blip r:embed="rId4"/>
          <a:stretch>
            <a:fillRect/>
          </a:stretch>
        </p:blipFill>
        <p:spPr>
          <a:xfrm>
            <a:off x="9953624" y="5389483"/>
            <a:ext cx="2238375" cy="1489537"/>
          </a:xfrm>
          <a:prstGeom prst="rect">
            <a:avLst/>
          </a:prstGeom>
        </p:spPr>
      </p:pic>
    </p:spTree>
    <p:extLst>
      <p:ext uri="{BB962C8B-B14F-4D97-AF65-F5344CB8AC3E}">
        <p14:creationId xmlns:p14="http://schemas.microsoft.com/office/powerpoint/2010/main" val="1366062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objetivos específicos por meio de adaptação </a:t>
            </a:r>
            <a:r>
              <a:rPr lang="pt-BR" dirty="0" smtClean="0"/>
              <a:t>flexível.” </a:t>
            </a:r>
            <a:r>
              <a:rPr lang="pt-BR" dirty="0"/>
              <a:t>(Andreas Kaplan).</a:t>
            </a:r>
          </a:p>
          <a:p>
            <a:pPr marL="171450" indent="-171450" algn="just"/>
            <a:r>
              <a:rPr lang="pt-BR" b="1" dirty="0"/>
              <a:t>Definição</a:t>
            </a:r>
            <a:r>
              <a:rPr lang="pt-BR" dirty="0"/>
              <a:t>: “Ciência e engenharia de produzir máquinas </a:t>
            </a:r>
            <a:r>
              <a:rPr lang="pt-BR" dirty="0" smtClean="0"/>
              <a:t>inteligentes.” </a:t>
            </a:r>
            <a:r>
              <a:rPr lang="pt-BR" dirty="0"/>
              <a:t>(John McCarthy).</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fontScale="92500"/>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ainda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i="1" dirty="0"/>
              <a:t>raciocínio automatizado</a:t>
            </a:r>
            <a:r>
              <a:rPr lang="pt-BR" sz="2400" dirty="0"/>
              <a:t>, (iv) </a:t>
            </a:r>
            <a:r>
              <a:rPr lang="pt-BR" sz="2400" i="1" dirty="0"/>
              <a:t>visão computacional</a:t>
            </a:r>
            <a:r>
              <a:rPr lang="pt-BR" sz="2400" dirty="0"/>
              <a:t>, (v) </a:t>
            </a:r>
            <a:r>
              <a:rPr lang="pt-BR" sz="2400" i="1" dirty="0"/>
              <a:t>robótica</a:t>
            </a:r>
            <a:r>
              <a:rPr lang="pt-BR" sz="2400" dirty="0"/>
              <a:t>, e (vi) </a:t>
            </a:r>
            <a:r>
              <a:rPr lang="pt-BR" sz="2400" i="1" dirty="0"/>
              <a:t>aprendizado de máquina</a:t>
            </a:r>
            <a:r>
              <a:rPr lang="pt-BR" sz="2400" dirty="0"/>
              <a:t> que por sua vez engloba </a:t>
            </a:r>
            <a:r>
              <a:rPr lang="pt-BR" sz="2400" dirty="0" smtClean="0"/>
              <a:t>redes neurais artificiais, etc.</a:t>
            </a:r>
          </a:p>
          <a:p>
            <a:pPr algn="just"/>
            <a:r>
              <a:rPr lang="pt-BR" sz="2400" b="1" i="1" dirty="0" smtClean="0"/>
              <a:t>Aprendizado</a:t>
            </a:r>
            <a:r>
              <a:rPr lang="pt-BR" sz="2400" dirty="0" smtClean="0"/>
              <a:t> </a:t>
            </a:r>
            <a:r>
              <a:rPr lang="pt-BR" sz="2400" dirty="0"/>
              <a:t>é apenas um dos aspectos da inteligência humana </a:t>
            </a:r>
            <a:r>
              <a:rPr lang="pt-BR" sz="2400" dirty="0" smtClean="0"/>
              <a:t>(outros são: lógica</a:t>
            </a:r>
            <a:r>
              <a:rPr lang="pt-BR" sz="2400" dirty="0"/>
              <a:t>, abstração, memorização, planejamento, resolução de problemas, etc</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imagina/penssa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a:p>
            <a:pPr algn="just"/>
            <a:r>
              <a:rPr lang="pt-BR" sz="2400" dirty="0"/>
              <a:t>IA </a:t>
            </a:r>
            <a:r>
              <a:rPr lang="pt-BR" sz="2400" dirty="0" smtClean="0"/>
              <a:t>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endParaRPr lang="en-US" sz="2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Aplicações 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anúncios/produtos,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0EFAD73-FDA5-4D00-9B51-FD636890AD79}"/>
              </a:ext>
            </a:extLst>
          </p:cNvPr>
          <p:cNvSpPr>
            <a:spLocks noGrp="1"/>
          </p:cNvSpPr>
          <p:nvPr>
            <p:ph type="title"/>
          </p:nvPr>
        </p:nvSpPr>
        <p:spPr>
          <a:xfrm>
            <a:off x="838200" y="365125"/>
            <a:ext cx="8989717" cy="1325563"/>
          </a:xfrm>
        </p:spPr>
        <p:txBody>
          <a:bodyPr/>
          <a:lstStyle/>
          <a:p>
            <a:r>
              <a:rPr lang="pt-BR" dirty="0" smtClean="0"/>
              <a:t>Algumas Aplicações </a:t>
            </a:r>
            <a:r>
              <a:rPr lang="pt-BR" dirty="0"/>
              <a:t>em </a:t>
            </a:r>
            <a:r>
              <a:rPr lang="pt-BR" dirty="0" smtClean="0"/>
              <a:t>Comunicações Digitais</a:t>
            </a:r>
            <a:endParaRPr lang="pt-BR" dirty="0"/>
          </a:p>
        </p:txBody>
      </p:sp>
      <p:sp>
        <p:nvSpPr>
          <p:cNvPr id="3" name="Espaço Reservado para Conteúdo 2">
            <a:extLst>
              <a:ext uri="{FF2B5EF4-FFF2-40B4-BE49-F238E27FC236}">
                <a16:creationId xmlns:a16="http://schemas.microsoft.com/office/drawing/2014/main" xmlns="" id="{2A0C7FAE-4DBB-4D2E-A115-01DF7CE8100E}"/>
              </a:ext>
            </a:extLst>
          </p:cNvPr>
          <p:cNvSpPr>
            <a:spLocks noGrp="1"/>
          </p:cNvSpPr>
          <p:nvPr>
            <p:ph idx="1"/>
          </p:nvPr>
        </p:nvSpPr>
        <p:spPr>
          <a:xfrm>
            <a:off x="838200" y="1690688"/>
            <a:ext cx="9771529" cy="4817689"/>
          </a:xfrm>
        </p:spPr>
        <p:txBody>
          <a:bodyPr>
            <a:normAutofit fontScale="62500" lnSpcReduction="20000"/>
          </a:bodyPr>
          <a:lstStyle/>
          <a:p>
            <a:r>
              <a:rPr lang="pt-BR" b="1" dirty="0"/>
              <a:t>Estimação de canal e detecção de sinais</a:t>
            </a:r>
          </a:p>
          <a:p>
            <a:pPr lvl="1">
              <a:buFont typeface="Wingdings" panose="05000000000000000000" pitchFamily="2" charset="2"/>
              <a:buChar char="§"/>
            </a:pPr>
            <a:r>
              <a:rPr lang="pt-BR" dirty="0"/>
              <a:t>Ex.: IA estima o canal </a:t>
            </a:r>
            <a:r>
              <a:rPr lang="pt-BR" dirty="0" smtClean="0"/>
              <a:t>e </a:t>
            </a:r>
            <a:r>
              <a:rPr lang="pt-BR" dirty="0"/>
              <a:t>detecta o símbolo transmitido </a:t>
            </a:r>
            <a:r>
              <a:rPr lang="pt-BR" dirty="0" smtClean="0"/>
              <a:t>conjuntamente, </a:t>
            </a:r>
            <a:r>
              <a:rPr lang="pt-BR" dirty="0"/>
              <a:t>sem a necessidade de estimar o canal primeiro e depois detectar o </a:t>
            </a:r>
            <a:r>
              <a:rPr lang="pt-BR" dirty="0" smtClean="0"/>
              <a:t>símbolo transmitido.</a:t>
            </a:r>
            <a:endParaRPr lang="pt-BR" dirty="0"/>
          </a:p>
          <a:p>
            <a:r>
              <a:rPr lang="pt-BR" b="1" dirty="0"/>
              <a:t>Aprendizado de Sistemas de Comunicação de Ponta-a-Ponta</a:t>
            </a:r>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dirty="0" err="1"/>
              <a:t>handovers</a:t>
            </a:r>
            <a:r>
              <a:rPr lang="pt-BR" dirty="0"/>
              <a:t> proativos.</a:t>
            </a:r>
          </a:p>
          <a:p>
            <a:r>
              <a:rPr lang="pt-BR" b="1" dirty="0"/>
              <a:t>Alocação de Recursos</a:t>
            </a:r>
          </a:p>
          <a:p>
            <a:pPr lvl="1">
              <a:buFont typeface="Wingdings" panose="05000000000000000000" pitchFamily="2" charset="2"/>
              <a:buChar char="§"/>
            </a:pPr>
            <a:r>
              <a:rPr lang="pt-BR" dirty="0"/>
              <a:t>Ex.: IA é </a:t>
            </a:r>
            <a:r>
              <a:rPr lang="pt-BR" dirty="0" smtClean="0"/>
              <a:t>empregada </a:t>
            </a:r>
            <a:r>
              <a:rPr lang="pt-BR" dirty="0"/>
              <a:t>em redes IoT de baixa potência para entender o comportamento de dispositivos vizinhos e assim realizar a alocação de recursos com o intuito de evitar </a:t>
            </a:r>
            <a:r>
              <a:rPr lang="pt-BR" dirty="0" smtClean="0"/>
              <a:t>colisões, aumentando a vida útil das baterias e a taxa de dados úteis (</a:t>
            </a:r>
            <a:r>
              <a:rPr lang="pt-BR" dirty="0"/>
              <a:t>goodput</a:t>
            </a:r>
            <a:r>
              <a:rPr lang="pt-BR" dirty="0" smtClean="0"/>
              <a:t>).</a:t>
            </a:r>
            <a:endParaRPr lang="pt-BR" dirty="0"/>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a:t>
            </a:r>
            <a:r>
              <a:rPr lang="pt-BR" b="1" dirty="0" smtClean="0"/>
              <a:t>tópicos.</a:t>
            </a:r>
            <a:endParaRPr lang="pt-BR" b="1" dirty="0"/>
          </a:p>
        </p:txBody>
      </p:sp>
      <p:sp>
        <p:nvSpPr>
          <p:cNvPr id="4" name="Retângulo 3">
            <a:extLst>
              <a:ext uri="{FF2B5EF4-FFF2-40B4-BE49-F238E27FC236}">
                <a16:creationId xmlns:a16="http://schemas.microsoft.com/office/drawing/2014/main" xmlns="" id="{86C912F4-C831-43E6-B271-540A4814C16E}"/>
              </a:ext>
            </a:extLst>
          </p:cNvPr>
          <p:cNvSpPr/>
          <p:nvPr/>
        </p:nvSpPr>
        <p:spPr>
          <a:xfrm>
            <a:off x="838200" y="6492875"/>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a16="http://schemas.microsoft.com/office/drawing/2014/main" xmlns=""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7917" y="219287"/>
            <a:ext cx="2211123" cy="1471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a16="http://schemas.microsoft.com/office/drawing/2014/main" xmlns=""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478" y="5578752"/>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a16="http://schemas.microsoft.com/office/drawing/2014/main" xmlns="" id="{D913A2EF-E112-435A-B2D4-B117329AC3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66" t="12693" r="22239" b="17550"/>
          <a:stretch/>
        </p:blipFill>
        <p:spPr bwMode="auto">
          <a:xfrm>
            <a:off x="9885970" y="2250019"/>
            <a:ext cx="2095016" cy="153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de uso da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xmlns="" id="{7463A6D3-5626-4043-85E5-66DFB2E72B8A}"/>
              </a:ext>
            </a:extLst>
          </p:cNvPr>
          <p:cNvGrpSpPr/>
          <p:nvPr/>
        </p:nvGrpSpPr>
        <p:grpSpPr>
          <a:xfrm>
            <a:off x="4481234" y="70131"/>
            <a:ext cx="1891552" cy="1337608"/>
            <a:chOff x="9273707" y="365125"/>
            <a:chExt cx="2918293" cy="2351181"/>
          </a:xfrm>
        </p:grpSpPr>
        <p:pic>
          <p:nvPicPr>
            <p:cNvPr id="2050"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xmlns="" id="{CC08EDBF-9120-4A11-84A9-24A056EA1046}"/>
                </a:ext>
              </a:extLst>
            </p:cNvPr>
            <p:cNvSpPr txBox="1"/>
            <p:nvPr/>
          </p:nvSpPr>
          <p:spPr>
            <a:xfrm>
              <a:off x="10342888" y="610127"/>
              <a:ext cx="779930" cy="811492"/>
            </a:xfrm>
            <a:prstGeom prst="rect">
              <a:avLst/>
            </a:prstGeom>
            <a:noFill/>
          </p:spPr>
          <p:txBody>
            <a:bodyPr wrap="square" rtlCol="0">
              <a:spAutoFit/>
            </a:bodyPr>
            <a:lstStyle/>
            <a:p>
              <a:pPr algn="ctr"/>
              <a:r>
                <a:rPr lang="pt-BR" sz="2400" b="1" dirty="0">
                  <a:solidFill>
                    <a:schemeClr val="bg1"/>
                  </a:solidFill>
                </a:rPr>
                <a:t>IA</a:t>
              </a:r>
            </a:p>
          </p:txBody>
        </p:sp>
      </p:grpSp>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Curso</a:t>
            </a:r>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0929257" cy="4454891"/>
          </a:xfrm>
        </p:spPr>
        <p:txBody>
          <a:bodyPr>
            <a:normAutofit fontScale="77500" lnSpcReduction="20000"/>
          </a:bodyPr>
          <a:lstStyle/>
          <a:p>
            <a:r>
              <a:rPr lang="pt-BR" dirty="0"/>
              <a:t>IA é um termo genérico (</a:t>
            </a:r>
            <a:r>
              <a:rPr lang="pt-BR" b="1" i="1" dirty="0"/>
              <a:t>guarda-chuva</a:t>
            </a:r>
            <a:r>
              <a:rPr lang="pt-BR" dirty="0"/>
              <a:t>) usado </a:t>
            </a:r>
            <a:r>
              <a:rPr lang="pt-BR" dirty="0" smtClean="0"/>
              <a:t>para </a:t>
            </a:r>
            <a:r>
              <a:rPr lang="pt-BR" dirty="0"/>
              <a:t>designar máquinas capazes executar </a:t>
            </a:r>
            <a:r>
              <a:rPr lang="pt-BR" b="1" i="1" dirty="0"/>
              <a:t>tarefas</a:t>
            </a:r>
            <a:r>
              <a:rPr lang="pt-BR" dirty="0"/>
              <a:t> de forma inteligente.</a:t>
            </a:r>
          </a:p>
          <a:p>
            <a:r>
              <a:rPr lang="pt-BR" dirty="0" smtClean="0"/>
              <a:t>IA é dividida </a:t>
            </a:r>
            <a:r>
              <a:rPr lang="pt-BR" dirty="0"/>
              <a:t>em vários objetivos ou </a:t>
            </a:r>
            <a:r>
              <a:rPr lang="pt-BR" dirty="0" smtClean="0"/>
              <a:t>sub-áreas</a:t>
            </a:r>
            <a:r>
              <a:rPr lang="pt-BR" dirty="0"/>
              <a:t>, sendo </a:t>
            </a:r>
            <a:r>
              <a:rPr lang="pt-BR" dirty="0" smtClean="0"/>
              <a:t>as </a:t>
            </a:r>
            <a:r>
              <a:rPr lang="pt-BR" dirty="0"/>
              <a:t>principais: </a:t>
            </a:r>
            <a:r>
              <a:rPr lang="pt-BR" b="1" i="1" dirty="0"/>
              <a:t>planejamento</a:t>
            </a:r>
            <a:r>
              <a:rPr lang="pt-BR" dirty="0"/>
              <a:t>, </a:t>
            </a:r>
            <a:r>
              <a:rPr lang="pt-BR" b="1" i="1" dirty="0"/>
              <a:t>representação do conhecimento e raciocínio</a:t>
            </a:r>
            <a:r>
              <a:rPr lang="pt-BR" dirty="0"/>
              <a:t>, </a:t>
            </a:r>
            <a:r>
              <a:rPr lang="pt-BR" b="1" i="1" dirty="0"/>
              <a:t>aprendizado de máquina</a:t>
            </a:r>
            <a:r>
              <a:rPr lang="pt-BR" dirty="0"/>
              <a:t>, </a:t>
            </a:r>
            <a:r>
              <a:rPr lang="pt-PT" b="1" i="1" dirty="0"/>
              <a:t>processamento de linguagem natural</a:t>
            </a:r>
            <a:r>
              <a:rPr lang="pt-PT" dirty="0"/>
              <a:t>, </a:t>
            </a:r>
            <a:r>
              <a:rPr lang="pt-PT" b="1" i="1" dirty="0"/>
              <a:t>visão computacional</a:t>
            </a:r>
            <a:r>
              <a:rPr lang="pt-PT" dirty="0"/>
              <a:t>, </a:t>
            </a:r>
            <a:r>
              <a:rPr lang="pt-PT" b="1" i="1" dirty="0"/>
              <a:t>robótica</a:t>
            </a:r>
            <a:r>
              <a:rPr lang="pt-PT" dirty="0"/>
              <a:t> e </a:t>
            </a:r>
            <a:r>
              <a:rPr lang="pt-PT" b="1" i="1" dirty="0"/>
              <a:t>inteligência artificial geral</a:t>
            </a:r>
            <a:r>
              <a:rPr lang="pt-PT" dirty="0"/>
              <a:t>.</a:t>
            </a:r>
            <a:r>
              <a:rPr lang="en-US" dirty="0"/>
              <a:t> </a:t>
            </a:r>
          </a:p>
          <a:p>
            <a:r>
              <a:rPr lang="pt-BR" b="1" dirty="0"/>
              <a:t>Foco do curso</a:t>
            </a:r>
            <a:r>
              <a:rPr lang="pt-BR" dirty="0"/>
              <a:t>: estudo dos principais algoritmos de </a:t>
            </a:r>
            <a:r>
              <a:rPr lang="pt-BR" b="1" i="1" dirty="0"/>
              <a:t>Aprendizado de Máquina</a:t>
            </a:r>
            <a:r>
              <a:rPr lang="pt-BR" dirty="0"/>
              <a:t>. </a:t>
            </a:r>
            <a:r>
              <a:rPr lang="pt-BR" sz="3100" b="1" dirty="0">
                <a:solidFill>
                  <a:srgbClr val="FF0000"/>
                </a:solidFill>
              </a:rPr>
              <a:t>Por quê?</a:t>
            </a:r>
          </a:p>
          <a:p>
            <a:pPr lvl="1">
              <a:buFont typeface="Wingdings" panose="05000000000000000000" pitchFamily="2" charset="2"/>
              <a:buChar char="§"/>
            </a:pPr>
            <a:r>
              <a:rPr lang="pt-BR" dirty="0"/>
              <a:t>ML oferece ferramentas importantes para a solução eficiente de vários problemas de telecomunicações (</a:t>
            </a:r>
            <a:r>
              <a:rPr lang="pt-BR" dirty="0" smtClean="0"/>
              <a:t>pós-graduação stricto sensu </a:t>
            </a:r>
            <a:r>
              <a:rPr lang="pt-BR" dirty="0"/>
              <a:t>em telecomunicações).</a:t>
            </a:r>
          </a:p>
          <a:p>
            <a:pPr lvl="2">
              <a:buFont typeface="Courier New" panose="02070309020205020404" pitchFamily="49" charset="0"/>
              <a:buChar char="o"/>
            </a:pPr>
            <a:r>
              <a:rPr lang="pt-BR" sz="2300" b="1" i="1" dirty="0" smtClean="0"/>
              <a:t>Exemplo: Controle </a:t>
            </a:r>
            <a:r>
              <a:rPr lang="pt-BR" sz="2300" b="1" i="1" dirty="0"/>
              <a:t>e otimização de parâmetros de sistemas </a:t>
            </a:r>
            <a:r>
              <a:rPr lang="pt-BR" sz="2300" b="1" i="1" dirty="0" smtClean="0"/>
              <a:t>complexos</a:t>
            </a:r>
            <a:r>
              <a:rPr lang="pt-BR" sz="2300" dirty="0" smtClean="0"/>
              <a:t>: o número </a:t>
            </a:r>
            <a:r>
              <a:rPr lang="pt-BR" sz="2300" dirty="0"/>
              <a:t>de parâmetros que um sistema </a:t>
            </a:r>
            <a:r>
              <a:rPr lang="pt-BR" sz="2300" dirty="0" smtClean="0"/>
              <a:t>5G (PHY, MAC, etc.) </a:t>
            </a:r>
            <a:r>
              <a:rPr lang="pt-BR" sz="2300" dirty="0"/>
              <a:t>precisa controlar e </a:t>
            </a:r>
            <a:r>
              <a:rPr lang="pt-BR" sz="2300" dirty="0" smtClean="0"/>
              <a:t>otimizar é muito grande e crescerá mais com o 6G.</a:t>
            </a:r>
            <a:endParaRPr lang="pt-BR" sz="2300" dirty="0"/>
          </a:p>
          <a:p>
            <a:pPr lvl="3">
              <a:buFont typeface="Wingdings" panose="05000000000000000000" pitchFamily="2" charset="2"/>
              <a:buChar char="q"/>
            </a:pPr>
            <a:r>
              <a:rPr lang="pt-BR" sz="2100" dirty="0" smtClean="0"/>
              <a:t>Imagine </a:t>
            </a:r>
            <a:r>
              <a:rPr lang="pt-BR" sz="2100" dirty="0"/>
              <a:t>se você pudesse </a:t>
            </a:r>
            <a:r>
              <a:rPr lang="pt-BR" sz="2100" dirty="0" smtClean="0"/>
              <a:t>otimizar </a:t>
            </a:r>
            <a:r>
              <a:rPr lang="pt-BR" sz="2100" b="1" i="1" dirty="0" smtClean="0"/>
              <a:t>globalmente</a:t>
            </a:r>
            <a:r>
              <a:rPr lang="pt-BR" sz="2100" dirty="0" smtClean="0"/>
              <a:t> </a:t>
            </a:r>
            <a:r>
              <a:rPr lang="pt-BR" sz="2100" dirty="0"/>
              <a:t>todos os parâmetros do sistema apenas utilizando dados reais coletados da </a:t>
            </a:r>
            <a:r>
              <a:rPr lang="pt-BR" sz="2100" dirty="0" smtClean="0"/>
              <a:t>rede?</a:t>
            </a:r>
            <a:endParaRPr lang="pt-BR" sz="2100" dirty="0"/>
          </a:p>
          <a:p>
            <a:pPr lvl="3">
              <a:buFont typeface="Wingdings" panose="05000000000000000000" pitchFamily="2" charset="2"/>
              <a:buChar char="q"/>
            </a:pPr>
            <a:r>
              <a:rPr lang="pt-BR" sz="2100" dirty="0"/>
              <a:t>Mais ainda, imagine se você pudesse treinar um modelo que </a:t>
            </a:r>
            <a:r>
              <a:rPr lang="pt-BR" sz="2100" b="1" i="1" dirty="0"/>
              <a:t>aprendesse</a:t>
            </a:r>
            <a:r>
              <a:rPr lang="pt-BR" sz="2100" dirty="0"/>
              <a:t> um sistema de transmissão e recepção ótimo para um dado canal?</a:t>
            </a:r>
          </a:p>
          <a:p>
            <a:pPr lvl="1">
              <a:buFont typeface="Wingdings" panose="05000000000000000000" pitchFamily="2" charset="2"/>
              <a:buChar char="§"/>
            </a:pPr>
            <a:r>
              <a:rPr lang="pt-BR" b="1" i="1" dirty="0"/>
              <a:t>Redução de complexidade/custo</a:t>
            </a:r>
            <a:r>
              <a:rPr lang="pt-BR" dirty="0"/>
              <a:t>: vários algoritmos de comunicações que apresentam 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Pesquisas sobre a aplicação de aprendizado de máquina a </a:t>
            </a:r>
            <a:r>
              <a:rPr lang="pt-BR" dirty="0" smtClean="0"/>
              <a:t>problemas de comunicação ainda </a:t>
            </a:r>
            <a:r>
              <a:rPr lang="pt-BR" dirty="0"/>
              <a:t>estão em fase de exploração.</a:t>
            </a:r>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770" y="5845215"/>
            <a:ext cx="4224052" cy="890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95" t="15041" r="27482" b="9164"/>
          <a:stretch/>
        </p:blipFill>
        <p:spPr bwMode="auto">
          <a:xfrm>
            <a:off x="6668062" y="140289"/>
            <a:ext cx="1463487" cy="1267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i2-s2-public.s3.amazonaws.com/figures/2017-08-08/300bf7120329bf0b44bc36a4d09f0eb10b809a2a/1-Figure1-1.png">
            <a:extLst>
              <a:ext uri="{FF2B5EF4-FFF2-40B4-BE49-F238E27FC236}">
                <a16:creationId xmlns:a16="http://schemas.microsoft.com/office/drawing/2014/main" xmlns="" id="{F64A4819-E380-489B-8EA9-2DC28730E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50" r="2315" b="12023"/>
          <a:stretch/>
        </p:blipFill>
        <p:spPr bwMode="auto">
          <a:xfrm>
            <a:off x="8709564" y="76513"/>
            <a:ext cx="2939512" cy="135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515600"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“campo de estudo que dá aos computadores a habilidade de aprender sem serem explicitamente programados”.</a:t>
            </a:r>
          </a:p>
          <a:p>
            <a:r>
              <a:rPr lang="pt-BR" dirty="0" smtClean="0"/>
              <a:t>Uma outra definição interessante é “Aprendizado </a:t>
            </a:r>
            <a:r>
              <a:rPr lang="pt-BR" dirty="0"/>
              <a:t>de máquina é o processo de </a:t>
            </a:r>
            <a:r>
              <a:rPr lang="pt-BR" b="1" i="1" dirty="0"/>
              <a:t>induzir</a:t>
            </a:r>
            <a:r>
              <a:rPr lang="pt-BR" dirty="0"/>
              <a:t> inteligência em uma máquina sem que ela seja explicitamente programada”, Jojo John Moolayil.</a:t>
            </a:r>
            <a:endParaRPr lang="pt-BR" b="1" i="1" dirty="0"/>
          </a:p>
          <a:p>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3120" y="190184"/>
            <a:ext cx="2350576" cy="1567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311" y="488300"/>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534332"/>
            <a:ext cx="11147474" cy="4203326"/>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7044159" cy="4351339"/>
          </a:xfrm>
        </p:spPr>
        <p:txBody>
          <a:bodyPr/>
          <a:lstStyle/>
          <a:p>
            <a:pPr marL="0" indent="0" fontAlgn="base">
              <a:buNone/>
            </a:pPr>
            <a:r>
              <a:rPr lang="pt-BR" dirty="0" smtClean="0"/>
              <a:t>Os algoritmos de aprendizado de máquina podem ser agrupados da seguinte forma: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196" y="1516284"/>
            <a:ext cx="4148028" cy="473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9"/>
                <a:ext cx="11442730" cy="2774197"/>
              </a:xfrm>
            </p:spPr>
            <p:txBody>
              <a:bodyPr>
                <a:normAutofit fontScale="85000" lnSpcReduction="10000"/>
              </a:bodyPr>
              <a:lstStyle/>
              <a:p>
                <a:r>
                  <a:rPr lang="pt-BR" dirty="0"/>
                  <a:t>Os dados de treinamento, chamados de </a:t>
                </a:r>
                <a:r>
                  <a:rPr lang="pt-BR" b="1" i="1" dirty="0"/>
                  <a:t>atributos</a:t>
                </a:r>
                <a:r>
                  <a:rPr lang="pt-BR" dirty="0"/>
                  <a:t> </a:t>
                </a:r>
                <a:r>
                  <a:rPr lang="pt-BR" dirty="0" smtClean="0"/>
                  <a:t>ou exemplos de treinamento </a:t>
                </a:r>
                <a:r>
                  <a:rPr lang="pt-BR" dirty="0"/>
                  <a:t>(ou também características, do Inglês, features) que alimentam o algoritmo de ML incluem as </a:t>
                </a:r>
                <a:r>
                  <a:rPr lang="pt-BR" b="1" i="1" dirty="0"/>
                  <a:t>soluções </a:t>
                </a:r>
                <a:r>
                  <a:rPr lang="pt-BR" b="1" i="1" dirty="0" smtClean="0"/>
                  <a:t>desejadas </a:t>
                </a:r>
                <a:r>
                  <a:rPr lang="pt-BR" dirty="0" smtClean="0"/>
                  <a:t>(i.e., as respostas corretas), </a:t>
                </a:r>
                <a:r>
                  <a:rPr lang="pt-BR" dirty="0"/>
                  <a:t>chamadas de </a:t>
                </a:r>
                <a:r>
                  <a:rPr lang="pt-BR" b="1" i="1" dirty="0"/>
                  <a:t>rótulos</a:t>
                </a:r>
                <a:r>
                  <a:rPr lang="pt-BR" dirty="0"/>
                  <a:t> (labels).</a:t>
                </a:r>
              </a:p>
              <a:p>
                <a:r>
                  <a:rPr lang="pt-BR" b="1" dirty="0"/>
                  <a:t>Resumindo</a:t>
                </a:r>
                <a:r>
                  <a:rPr lang="pt-BR" dirty="0"/>
                  <a:t>: Os </a:t>
                </a:r>
                <a:r>
                  <a:rPr lang="pt-BR" dirty="0" smtClean="0"/>
                  <a:t>modelos de ML </a:t>
                </a:r>
                <a:r>
                  <a:rPr lang="pt-BR" b="1" i="1" dirty="0"/>
                  <a:t>aprendem</a:t>
                </a:r>
                <a:r>
                  <a:rPr lang="pt-BR" dirty="0"/>
                  <a:t> uma função que mapeie as entradas nas saídas,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979D29AC-E01B-406F-AC75-55866B75A7CC}"/>
                  </a:ext>
                </a:extLst>
              </p:cNvPr>
              <p:cNvSpPr>
                <a:spLocks noGrp="1" noRot="1" noChangeAspect="1" noMove="1" noResize="1" noEditPoints="1" noAdjustHandles="1" noChangeArrowheads="1" noChangeShapeType="1" noTextEdit="1"/>
              </p:cNvSpPr>
              <p:nvPr>
                <p:ph idx="1"/>
              </p:nvPr>
            </p:nvSpPr>
            <p:spPr>
              <a:xfrm>
                <a:off x="542441" y="1286359"/>
                <a:ext cx="11442730" cy="2774197"/>
              </a:xfrm>
              <a:blipFill rotWithShape="0">
                <a:blip r:embed="rId3"/>
                <a:stretch>
                  <a:fillRect l="-746" t="-4176" r="-1385" b="-2198"/>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671" y="4642200"/>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68181" y="4060556"/>
            <a:ext cx="3944039" cy="27741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173" y="4599929"/>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20000"/>
          </a:bodyPr>
          <a:lstStyle/>
          <a:p>
            <a:r>
              <a:rPr lang="pt-BR" dirty="0" smtClean="0"/>
              <a:t>Regressão Linear e logística.</a:t>
            </a:r>
          </a:p>
          <a:p>
            <a:r>
              <a:rPr lang="pt-BR" dirty="0" smtClean="0"/>
              <a:t>k </a:t>
            </a:r>
            <a:r>
              <a:rPr lang="pt-BR" dirty="0"/>
              <a:t>vizinhos mais próximos, k-nearest neighbors (k-NN</a:t>
            </a:r>
            <a:r>
              <a:rPr lang="pt-BR" dirty="0" smtClean="0"/>
              <a:t>)</a:t>
            </a:r>
            <a:endParaRPr lang="pt-BR" dirty="0"/>
          </a:p>
          <a:p>
            <a:r>
              <a:rPr lang="pt-BR" dirty="0" smtClean="0"/>
              <a:t>Arvores </a:t>
            </a:r>
            <a:r>
              <a:rPr lang="pt-BR" dirty="0"/>
              <a:t>de Decisão, </a:t>
            </a:r>
            <a:r>
              <a:rPr lang="pt-BR" dirty="0" smtClean="0"/>
              <a:t>do Inglês, Decision Trees</a:t>
            </a:r>
            <a:endParaRPr lang="pt-BR" dirty="0"/>
          </a:p>
          <a:p>
            <a:r>
              <a:rPr lang="pt-BR" dirty="0"/>
              <a:t>Florestas Aleatórias</a:t>
            </a:r>
            <a:r>
              <a:rPr lang="pt-BR" dirty="0" smtClean="0"/>
              <a:t>, do Inglês, </a:t>
            </a:r>
            <a:r>
              <a:rPr lang="pt-BR" dirty="0"/>
              <a:t>Random </a:t>
            </a:r>
            <a:r>
              <a:rPr lang="pt-BR" dirty="0" smtClean="0"/>
              <a:t>Forests</a:t>
            </a:r>
            <a:endParaRPr lang="pt-BR" dirty="0"/>
          </a:p>
          <a:p>
            <a:r>
              <a:rPr lang="pt-BR" dirty="0"/>
              <a:t>Máquinas de Vetores de Suporte, </a:t>
            </a:r>
            <a:r>
              <a:rPr lang="pt-BR" dirty="0" smtClean="0"/>
              <a:t>do Inglês, Support </a:t>
            </a:r>
            <a:r>
              <a:rPr lang="pt-BR" dirty="0"/>
              <a:t>Vector Machines (SVMs)</a:t>
            </a:r>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semi-supervisionados, como as redes de crenças profundas </a:t>
            </a:r>
            <a:r>
              <a:rPr lang="pt-BR" dirty="0" smtClean="0"/>
              <a:t>(do Inglês, Deep </a:t>
            </a:r>
            <a:r>
              <a:rPr lang="pt-BR" dirty="0"/>
              <a:t>Belief Networks).</a:t>
            </a:r>
          </a:p>
        </p:txBody>
      </p:sp>
      <p:pic>
        <p:nvPicPr>
          <p:cNvPr id="4" name="Picture 3"/>
          <p:cNvPicPr>
            <a:picLocks noChangeAspect="1"/>
          </p:cNvPicPr>
          <p:nvPr/>
        </p:nvPicPr>
        <p:blipFill>
          <a:blip r:embed="rId3"/>
          <a:stretch>
            <a:fillRect/>
          </a:stretch>
        </p:blipFill>
        <p:spPr>
          <a:xfrm>
            <a:off x="3144502" y="4937760"/>
            <a:ext cx="5846210" cy="1920240"/>
          </a:xfrm>
          <a:prstGeom prst="rect">
            <a:avLst/>
          </a:prstGeom>
        </p:spPr>
      </p:pic>
      <p:pic>
        <p:nvPicPr>
          <p:cNvPr id="5" name="Picture 4"/>
          <p:cNvPicPr>
            <a:picLocks noChangeAspect="1"/>
          </p:cNvPicPr>
          <p:nvPr/>
        </p:nvPicPr>
        <p:blipFill>
          <a:blip r:embed="rId4"/>
          <a:stretch>
            <a:fillRect/>
          </a:stretch>
        </p:blipFill>
        <p:spPr>
          <a:xfrm>
            <a:off x="8528641" y="1027906"/>
            <a:ext cx="3208152" cy="2239653"/>
          </a:xfrm>
          <a:prstGeom prst="rect">
            <a:avLst/>
          </a:prstGeom>
        </p:spPr>
      </p:pic>
      <p:sp>
        <p:nvSpPr>
          <p:cNvPr id="6" name="TextBox 5"/>
          <p:cNvSpPr txBox="1"/>
          <p:nvPr/>
        </p:nvSpPr>
        <p:spPr>
          <a:xfrm>
            <a:off x="9315450" y="5081286"/>
            <a:ext cx="2421343" cy="923330"/>
          </a:xfrm>
          <a:prstGeom prst="rect">
            <a:avLst/>
          </a:prstGeom>
          <a:noFill/>
        </p:spPr>
        <p:txBody>
          <a:bodyPr wrap="square" rtlCol="0">
            <a:spAutoFit/>
          </a:bodyPr>
          <a:lstStyle/>
          <a:p>
            <a:r>
              <a:rPr lang="pt-BR" b="1" dirty="0" smtClean="0"/>
              <a:t>Exemplos</a:t>
            </a:r>
            <a:r>
              <a:rPr lang="pt-BR" dirty="0" smtClean="0"/>
              <a:t>: predição de perda por caminho e da ocupação do espectro.</a:t>
            </a:r>
            <a:endParaRPr lang="pt-BR" dirty="0"/>
          </a:p>
        </p:txBody>
      </p:sp>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5"/>
            <a:ext cx="10515600" cy="2682196"/>
          </a:xfrm>
        </p:spPr>
        <p:txBody>
          <a:bodyPr vert="horz" lIns="91440" tIns="45720" rIns="91440" bIns="45720" rtlCol="0" anchor="t">
            <a:normAutofit fontScale="92500" lnSpcReduction="20000"/>
          </a:bodyPr>
          <a:lstStyle/>
          <a:p>
            <a:r>
              <a:rPr lang="pt-BR" dirty="0">
                <a:cs typeface="Calibri"/>
              </a:rPr>
              <a:t>As máquinas </a:t>
            </a:r>
            <a:r>
              <a:rPr lang="pt-BR" dirty="0" smtClean="0">
                <a:cs typeface="Calibri"/>
              </a:rPr>
              <a:t>não são informadas sobre o que aprender. Elas só recebem os exemplos de treinamento.</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a:t>Resumindo</a:t>
            </a:r>
            <a:r>
              <a:rPr lang="pt-BR" dirty="0"/>
              <a:t>: Os modelos </a:t>
            </a:r>
            <a:r>
              <a:rPr lang="pt-BR" b="1" i="1" dirty="0" smtClean="0"/>
              <a:t>descobrem/aprendem</a:t>
            </a:r>
            <a:r>
              <a:rPr lang="pt-BR" dirty="0" smtClean="0"/>
              <a:t> </a:t>
            </a:r>
            <a:r>
              <a:rPr lang="pt-BR" dirty="0"/>
              <a:t>padrões desconhecidos.</a:t>
            </a:r>
          </a:p>
          <a:p>
            <a:r>
              <a:rPr lang="pt-BR" dirty="0"/>
              <a:t>Trata problemas de c</a:t>
            </a:r>
            <a:r>
              <a:rPr lang="pt-BR" dirty="0" smtClean="0"/>
              <a:t>lusterização</a:t>
            </a:r>
            <a:r>
              <a:rPr lang="pt-BR" dirty="0"/>
              <a:t>, </a:t>
            </a:r>
            <a:r>
              <a:rPr lang="pt-BR" dirty="0" smtClean="0"/>
              <a:t>redução/aumento </a:t>
            </a:r>
            <a:r>
              <a:rPr lang="pt-BR" dirty="0"/>
              <a:t>de dimensionalidade, detecção de anomalias (outliers</a:t>
            </a:r>
            <a:r>
              <a:rPr lang="pt-BR" dirty="0" smtClean="0"/>
              <a:t>) e </a:t>
            </a:r>
            <a:r>
              <a:rPr lang="pt-BR" dirty="0"/>
              <a:t>aprendizado de regras de associação.</a:t>
            </a:r>
            <a:endParaRPr lang="pt-BR" dirty="0">
              <a:cs typeface="Calibri"/>
            </a:endParaRPr>
          </a:p>
        </p:txBody>
      </p:sp>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294468" y="4994147"/>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3716331" y="4543386"/>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6" t="22250" r="68329" b="19394"/>
          <a:stretch/>
        </p:blipFill>
        <p:spPr bwMode="auto">
          <a:xfrm>
            <a:off x="6806780" y="4470256"/>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00" t="10088" r="6191" b="6016"/>
          <a:stretch/>
        </p:blipFill>
        <p:spPr bwMode="auto">
          <a:xfrm>
            <a:off x="9249768" y="4346338"/>
            <a:ext cx="2789907" cy="1973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8620660" y="248856"/>
            <a:ext cx="3419015" cy="1576769"/>
          </a:xfrm>
          <a:prstGeom prst="rect">
            <a:avLst/>
          </a:prstGeom>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757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255594"/>
            <a:ext cx="11123645" cy="5616053"/>
          </a:xfrm>
        </p:spPr>
        <p:txBody>
          <a:bodyPr vert="horz" lIns="91440" tIns="45720" rIns="91440" bIns="45720" rtlCol="0" anchor="t">
            <a:normAutofit fontScale="70000" lnSpcReduction="20000"/>
          </a:bodyPr>
          <a:lstStyle/>
          <a:p>
            <a:pPr marL="171450" indent="-171450"/>
            <a:r>
              <a:rPr lang="pt-BR" b="1" dirty="0"/>
              <a:t>Clusterização: </a:t>
            </a:r>
            <a:r>
              <a:rPr lang="pt-BR" dirty="0" smtClean="0"/>
              <a:t>agrupa automaticamente </a:t>
            </a:r>
            <a:r>
              <a:rPr lang="pt-BR" dirty="0"/>
              <a:t>os dados de entrada </a:t>
            </a:r>
            <a:r>
              <a:rPr lang="pt-BR" dirty="0" smtClean="0"/>
              <a:t>em classes</a:t>
            </a:r>
            <a:r>
              <a:rPr lang="pt-BR" dirty="0"/>
              <a:t>. </a:t>
            </a:r>
            <a:r>
              <a:rPr lang="pt-BR" dirty="0" smtClean="0"/>
              <a:t>Pode-se dizer </a:t>
            </a:r>
            <a:r>
              <a:rPr lang="pt-BR" dirty="0"/>
              <a:t>que a clusterização tem como objetivo fazer com que a máquina </a:t>
            </a:r>
            <a:r>
              <a:rPr lang="pt-BR" dirty="0" smtClean="0"/>
              <a:t>rotule os dados de entradas.</a:t>
            </a:r>
          </a:p>
          <a:p>
            <a:pPr marL="628650" lvl="1" indent="-171450"/>
            <a:r>
              <a:rPr lang="pt-BR" b="1" dirty="0" smtClean="0"/>
              <a:t>Exemplo </a:t>
            </a:r>
            <a:r>
              <a:rPr lang="pt-BR" b="1" dirty="0"/>
              <a:t>de aplicação</a:t>
            </a:r>
            <a:r>
              <a:rPr lang="pt-BR" dirty="0"/>
              <a:t>: </a:t>
            </a:r>
            <a:r>
              <a:rPr lang="pt-BR" dirty="0" smtClean="0"/>
              <a:t>Agrupar de </a:t>
            </a:r>
            <a:r>
              <a:rPr lang="pt-BR" dirty="0"/>
              <a:t>clientes </a:t>
            </a:r>
            <a:r>
              <a:rPr lang="pt-BR" dirty="0" smtClean="0"/>
              <a:t>similares </a:t>
            </a:r>
            <a:r>
              <a:rPr lang="pt-BR" dirty="0"/>
              <a:t>em termos de comportamento ou características para envio de propaganda personalizada.</a:t>
            </a:r>
          </a:p>
          <a:p>
            <a:pPr marL="171450" indent="-171450"/>
            <a:r>
              <a:rPr lang="pt-BR" b="1" dirty="0"/>
              <a:t>Redução </a:t>
            </a:r>
            <a:r>
              <a:rPr lang="pt-BR" b="1" dirty="0" smtClean="0"/>
              <a:t>da </a:t>
            </a:r>
            <a:r>
              <a:rPr lang="pt-BR" b="1" dirty="0"/>
              <a:t>dimensionalidade</a:t>
            </a:r>
            <a:r>
              <a:rPr lang="pt-BR" dirty="0"/>
              <a:t>: </a:t>
            </a:r>
            <a:r>
              <a:rPr lang="pt-BR" dirty="0" smtClean="0"/>
              <a:t>tem </a:t>
            </a:r>
            <a:r>
              <a:rPr lang="pt-BR" dirty="0"/>
              <a:t>por objetivo encontrar </a:t>
            </a:r>
            <a:r>
              <a:rPr lang="pt-BR" dirty="0" smtClean="0"/>
              <a:t>representações com menor dimensão </a:t>
            </a:r>
            <a:r>
              <a:rPr lang="pt-BR" dirty="0"/>
              <a:t>das </a:t>
            </a:r>
            <a:r>
              <a:rPr lang="pt-BR" dirty="0" smtClean="0"/>
              <a:t>features.</a:t>
            </a:r>
            <a:endParaRPr lang="pt-BR" dirty="0"/>
          </a:p>
          <a:p>
            <a:pPr marL="628650" lvl="1" indent="-171450"/>
            <a:r>
              <a:rPr lang="pt-BR" b="1" dirty="0"/>
              <a:t>Exemplo de aplicação</a:t>
            </a:r>
            <a:r>
              <a:rPr lang="pt-BR" dirty="0"/>
              <a:t>: Em reconhecimento de faces, as features possuem grandes dimensões </a:t>
            </a:r>
            <a:r>
              <a:rPr lang="pt-BR" dirty="0" smtClean="0"/>
              <a:t>o </a:t>
            </a:r>
            <a:r>
              <a:rPr lang="pt-BR" dirty="0"/>
              <a:t>que dificulta o treinamento de algoritmos de ML, portanto, diminuindo-se a dimensão das features pode-se diminuir o tempo de treinamento sem afetar grandemente a performance do algoritmo utilizado.</a:t>
            </a:r>
          </a:p>
          <a:p>
            <a:pPr marL="171450" indent="-171450"/>
            <a:r>
              <a:rPr lang="pt-BR" b="1" dirty="0"/>
              <a:t>Aumento </a:t>
            </a:r>
            <a:r>
              <a:rPr lang="pt-BR" b="1" dirty="0" smtClean="0"/>
              <a:t>da </a:t>
            </a:r>
            <a:r>
              <a:rPr lang="pt-BR" b="1" dirty="0"/>
              <a:t>dimensionalidade</a:t>
            </a:r>
            <a:r>
              <a:rPr lang="pt-BR" dirty="0"/>
              <a:t>: </a:t>
            </a:r>
            <a:r>
              <a:rPr lang="pt-BR" dirty="0" smtClean="0"/>
              <a:t>encontrar representações das features que possuam </a:t>
            </a:r>
            <a:r>
              <a:rPr lang="pt-BR" dirty="0"/>
              <a:t>uma dimensão maior, aumentando a quantidade de </a:t>
            </a:r>
            <a:r>
              <a:rPr lang="pt-BR" dirty="0" smtClean="0"/>
              <a:t>informação.</a:t>
            </a:r>
            <a:endParaRPr lang="pt-BR" dirty="0"/>
          </a:p>
          <a:p>
            <a:pPr marL="628650" lvl="1" indent="-171450"/>
            <a:r>
              <a:rPr lang="pt-BR" b="1" dirty="0"/>
              <a:t>Exemplo de aplicação</a:t>
            </a:r>
            <a:r>
              <a:rPr lang="pt-BR" dirty="0"/>
              <a:t>: Em sistemas de comunicação </a:t>
            </a:r>
            <a:r>
              <a:rPr lang="pt-BR" dirty="0" smtClean="0"/>
              <a:t>digital, </a:t>
            </a:r>
            <a:r>
              <a:rPr lang="pt-BR" dirty="0"/>
              <a:t>o aumento de dimensionalidade é utilizado </a:t>
            </a:r>
            <a:r>
              <a:rPr lang="pt-BR" dirty="0" smtClean="0"/>
              <a:t>para encontrar mensagens que possuam </a:t>
            </a:r>
            <a:r>
              <a:rPr lang="pt-BR" dirty="0"/>
              <a:t>informações adicionais </a:t>
            </a:r>
            <a:r>
              <a:rPr lang="pt-BR" dirty="0" smtClean="0"/>
              <a:t>(i.e., redundância), o que </a:t>
            </a:r>
            <a:r>
              <a:rPr lang="pt-BR" dirty="0"/>
              <a:t>consequentemente aumenta a chances de </a:t>
            </a:r>
            <a:r>
              <a:rPr lang="pt-BR" dirty="0" smtClean="0"/>
              <a:t>decodificação da </a:t>
            </a:r>
            <a:r>
              <a:rPr lang="pt-BR" dirty="0"/>
              <a:t>mensagem transmitida. </a:t>
            </a:r>
            <a:endParaRPr lang="pt-BR" i="1" dirty="0"/>
          </a:p>
          <a:p>
            <a:pPr marL="171450" lvl="0" indent="-171450"/>
            <a:r>
              <a:rPr lang="pt-BR" b="1" dirty="0"/>
              <a:t>Detecção de Anomalias</a:t>
            </a:r>
            <a:r>
              <a:rPr lang="pt-BR" dirty="0"/>
              <a:t>: detecta se uma </a:t>
            </a:r>
            <a:r>
              <a:rPr lang="pt-BR" dirty="0" smtClean="0"/>
              <a:t>feature pertence </a:t>
            </a:r>
            <a:r>
              <a:rPr lang="pt-BR" dirty="0"/>
              <a:t>à mesma distribuição que as </a:t>
            </a:r>
            <a:r>
              <a:rPr lang="pt-BR" dirty="0" smtClean="0"/>
              <a:t>features já conhecidas, com isso, identifica features </a:t>
            </a:r>
            <a:r>
              <a:rPr lang="pt-BR" dirty="0"/>
              <a:t>que levantam suspeitas por serem significativamente </a:t>
            </a:r>
            <a:r>
              <a:rPr lang="pt-BR" dirty="0" smtClean="0"/>
              <a:t>diferentes das outras. </a:t>
            </a:r>
            <a:endParaRPr lang="pt-BR" dirty="0"/>
          </a:p>
          <a:p>
            <a:pPr marL="628650" lvl="1" indent="-171450"/>
            <a:r>
              <a:rPr lang="pt-BR" b="1" dirty="0"/>
              <a:t>Exemplo de aplicação</a:t>
            </a:r>
            <a:r>
              <a:rPr lang="pt-BR" dirty="0"/>
              <a:t>: detecção de fraude bancária, defeito </a:t>
            </a:r>
            <a:r>
              <a:rPr lang="pt-BR" dirty="0" smtClean="0"/>
              <a:t>estrutural, </a:t>
            </a:r>
            <a:r>
              <a:rPr lang="pt-BR" dirty="0"/>
              <a:t>controle de qualidade em fábricas, etc.</a:t>
            </a:r>
          </a:p>
          <a:p>
            <a:pPr marL="171450" indent="-171450"/>
            <a:r>
              <a:rPr lang="pt-BR" b="1" dirty="0">
                <a:cs typeface="Calibri"/>
              </a:rPr>
              <a:t>Regras de associação</a:t>
            </a:r>
            <a:r>
              <a:rPr lang="pt-BR" dirty="0">
                <a:cs typeface="Calibri"/>
              </a:rPr>
              <a:t>: </a:t>
            </a:r>
            <a:r>
              <a:rPr lang="pt-BR" dirty="0" smtClean="0">
                <a:cs typeface="Calibri"/>
              </a:rPr>
              <a:t>associa as features, </a:t>
            </a:r>
            <a:r>
              <a:rPr lang="pt-BR" dirty="0">
                <a:cs typeface="Calibri"/>
              </a:rPr>
              <a:t>encontrando regras que descrevam grandes porções dos dados.</a:t>
            </a:r>
          </a:p>
          <a:p>
            <a:pPr marL="628650" lvl="1" indent="-171450"/>
            <a:r>
              <a:rPr lang="pt-BR" b="1" dirty="0"/>
              <a:t>Exemplo de aplicação</a:t>
            </a:r>
            <a:r>
              <a:rPr lang="pt-BR" dirty="0"/>
              <a:t>: </a:t>
            </a:r>
            <a:r>
              <a:rPr lang="pt-BR" dirty="0" smtClean="0"/>
              <a:t>Posicionamento de </a:t>
            </a:r>
            <a:r>
              <a:rPr lang="pt-BR" dirty="0"/>
              <a:t>itens em supermercados. Por exemplo, </a:t>
            </a:r>
            <a:r>
              <a:rPr lang="pt-BR" dirty="0" smtClean="0"/>
              <a:t>encontrar </a:t>
            </a:r>
            <a:r>
              <a:rPr lang="pt-BR" dirty="0"/>
              <a:t>uma regra de associação que diz que mais de 70% dos clientes que compram leite também compram pão e portanto, o supermercado pode colocar ambos produtos próximos uns dos outros, aumentando a chance da venda desses produtos</a:t>
            </a:r>
            <a:r>
              <a:rPr lang="pt-BR" dirty="0" smtClean="0"/>
              <a:t>.</a:t>
            </a:r>
            <a:endParaRPr lang="pt-BR" dirty="0">
              <a:cs typeface="Calibri"/>
            </a:endParaRPr>
          </a:p>
        </p:txBody>
      </p:sp>
    </p:spTree>
    <p:extLst>
      <p:ext uri="{BB962C8B-B14F-4D97-AF65-F5344CB8AC3E}">
        <p14:creationId xmlns:p14="http://schemas.microsoft.com/office/powerpoint/2010/main" val="255066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(k-means)</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(Principal Component Analysis,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(Independent Component Analysis, ICA)</a:t>
            </a:r>
          </a:p>
          <a:p>
            <a:pPr lvl="1"/>
            <a:r>
              <a:rPr lang="pt-PT" dirty="0" smtClean="0"/>
              <a:t>Realiza uma espécie de clusterização baseada em propriedades estatíticas dos sinais envolvidos.</a:t>
            </a:r>
          </a:p>
          <a:p>
            <a:r>
              <a:rPr lang="pt-PT" dirty="0" smtClean="0"/>
              <a:t>Mapas Auto-Organizáveis (Self-Organized Map, SOM)</a:t>
            </a:r>
          </a:p>
          <a:p>
            <a:pPr lvl="1"/>
            <a:r>
              <a:rPr lang="pt-BR" dirty="0" smtClean="0"/>
              <a:t>Tipo de rede neural usada para aprender a topologia e distribuição dos dados.</a:t>
            </a:r>
            <a:endParaRPr lang="pt-PT" dirty="0" smtClean="0"/>
          </a:p>
          <a:p>
            <a:r>
              <a:rPr lang="pt-PT" dirty="0" smtClean="0"/>
              <a:t>Modelos Ocultos de Markov (Hidden Markov Models,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92500" lnSpcReduction="20000"/>
          </a:bodyPr>
          <a:lstStyle/>
          <a:p>
            <a:r>
              <a:rPr lang="pt-BR" dirty="0" smtClean="0"/>
              <a:t>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200" y="1485900"/>
                <a:ext cx="9010650" cy="5259457"/>
              </a:xfrm>
            </p:spPr>
            <p:txBody>
              <a:bodyPr>
                <a:normAutofit fontScale="85000" lnSpcReduction="1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071E0B55-13FE-4ADE-80F7-AFEDEF27C875}"/>
                  </a:ext>
                </a:extLst>
              </p:cNvPr>
              <p:cNvSpPr>
                <a:spLocks noGrp="1" noRot="1" noChangeAspect="1" noMove="1" noResize="1" noEditPoints="1" noAdjustHandles="1" noChangeArrowheads="1" noChangeShapeType="1" noTextEdit="1"/>
              </p:cNvSpPr>
              <p:nvPr>
                <p:ph idx="1"/>
              </p:nvPr>
            </p:nvSpPr>
            <p:spPr>
              <a:xfrm>
                <a:off x="838200" y="1485900"/>
                <a:ext cx="9010650" cy="5259457"/>
              </a:xfrm>
              <a:blipFill rotWithShape="0">
                <a:blip r:embed="rId3"/>
                <a:stretch>
                  <a:fillRect l="-947" t="-2202" r="-175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9513171" y="1625357"/>
            <a:ext cx="2572807" cy="1952730"/>
          </a:xfrm>
          <a:prstGeom prst="rect">
            <a:avLst/>
          </a:prstGeom>
        </p:spPr>
      </p:pic>
      <p:pic>
        <p:nvPicPr>
          <p:cNvPr id="6" name="Picture 5"/>
          <p:cNvPicPr>
            <a:picLocks noChangeAspect="1"/>
          </p:cNvPicPr>
          <p:nvPr/>
        </p:nvPicPr>
        <p:blipFill>
          <a:blip r:embed="rId5"/>
          <a:stretch>
            <a:fillRect/>
          </a:stretch>
        </p:blipFill>
        <p:spPr>
          <a:xfrm>
            <a:off x="9658350" y="4438937"/>
            <a:ext cx="2367887" cy="2152624"/>
          </a:xfrm>
          <a:prstGeom prst="rect">
            <a:avLst/>
          </a:prstGeom>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Aprendizado Evolutivo</a:t>
            </a:r>
            <a:endParaRPr lang="nl-BE" dirty="0"/>
          </a:p>
        </p:txBody>
      </p:sp>
      <p:sp>
        <p:nvSpPr>
          <p:cNvPr id="3" name="Content Placeholder 2"/>
          <p:cNvSpPr>
            <a:spLocks noGrp="1"/>
          </p:cNvSpPr>
          <p:nvPr>
            <p:ph idx="1"/>
          </p:nvPr>
        </p:nvSpPr>
        <p:spPr>
          <a:xfrm>
            <a:off x="838200" y="1554481"/>
            <a:ext cx="7968916" cy="4870382"/>
          </a:xfrm>
        </p:spPr>
        <p:txBody>
          <a:bodyPr>
            <a:normAutofit/>
          </a:bodyPr>
          <a:lstStyle/>
          <a:p>
            <a:pPr algn="just"/>
            <a:r>
              <a:rPr lang="pt-BR" dirty="0" smtClean="0"/>
              <a:t>Aprendizado </a:t>
            </a:r>
            <a:r>
              <a:rPr lang="pt-BR" dirty="0"/>
              <a:t>baseado </a:t>
            </a:r>
            <a:r>
              <a:rPr lang="pt-BR" dirty="0" smtClean="0"/>
              <a:t>na evolução biológica dos seres vivos.</a:t>
            </a:r>
          </a:p>
          <a:p>
            <a:pPr algn="just"/>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a:t>
            </a:r>
            <a:r>
              <a:rPr lang="pt-BR" dirty="0"/>
              <a:t>uma </a:t>
            </a:r>
            <a:r>
              <a:rPr lang="pt-BR" b="1" i="1" dirty="0" smtClean="0"/>
              <a:t>população</a:t>
            </a:r>
            <a:r>
              <a:rPr lang="pt-BR" dirty="0" smtClean="0"/>
              <a:t>, são criados através de </a:t>
            </a:r>
            <a:r>
              <a:rPr lang="pt-BR" b="1" i="1" dirty="0" smtClean="0"/>
              <a:t>cruzamentos</a:t>
            </a:r>
            <a:r>
              <a:rPr lang="pt-BR" dirty="0" smtClean="0"/>
              <a:t> e </a:t>
            </a:r>
            <a:r>
              <a:rPr lang="pt-BR" b="1" dirty="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a:t>características</a:t>
            </a:r>
            <a:r>
              <a:rPr lang="pt-BR" dirty="0" smtClean="0"/>
              <a:t> para uma nova geração. Com isso a </a:t>
            </a:r>
            <a:r>
              <a:rPr lang="pt-BR" b="1" i="1" dirty="0" smtClean="0"/>
              <a:t>população</a:t>
            </a:r>
            <a:r>
              <a:rPr lang="pt-BR" dirty="0" smtClean="0"/>
              <a:t> se torna mais apta a cada geração.</a:t>
            </a:r>
          </a:p>
          <a:p>
            <a:pPr algn="just"/>
            <a:r>
              <a:rPr lang="pt-BR" dirty="0" smtClean="0"/>
              <a:t>Utilizado </a:t>
            </a:r>
            <a:r>
              <a:rPr lang="pt-BR" dirty="0"/>
              <a:t>para encontrar soluções </a:t>
            </a:r>
            <a:r>
              <a:rPr lang="pt-BR" dirty="0" smtClean="0"/>
              <a:t>de problemas </a:t>
            </a:r>
            <a:r>
              <a:rPr lang="pt-BR" dirty="0"/>
              <a:t>de </a:t>
            </a:r>
            <a:r>
              <a:rPr lang="pt-BR" dirty="0" smtClean="0"/>
              <a:t>otimização.</a:t>
            </a:r>
            <a:endParaRPr lang="nl-B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6238" y="1690687"/>
            <a:ext cx="3081336" cy="3531017"/>
          </a:xfrm>
          <a:prstGeom prst="rect">
            <a:avLst/>
          </a:prstGeom>
        </p:spPr>
      </p:pic>
    </p:spTree>
    <p:extLst>
      <p:ext uri="{BB962C8B-B14F-4D97-AF65-F5344CB8AC3E}">
        <p14:creationId xmlns:p14="http://schemas.microsoft.com/office/powerpoint/2010/main" val="1294579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Objetivos do Curso</a:t>
            </a:r>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Evolutivo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Algoritmos Genéticos.</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(P</a:t>
            </a:r>
            <a:r>
              <a:rPr lang="fr-FR" dirty="0" smtClean="0"/>
              <a:t>article </a:t>
            </a:r>
            <a:r>
              <a:rPr lang="fr-FR" dirty="0" err="1"/>
              <a:t>S</a:t>
            </a:r>
            <a:r>
              <a:rPr lang="fr-FR" dirty="0" err="1" smtClean="0"/>
              <a:t>warm</a:t>
            </a:r>
            <a:r>
              <a:rPr lang="fr-FR" dirty="0" smtClean="0"/>
              <a:t> </a:t>
            </a:r>
            <a:r>
              <a:rPr lang="fr-FR" dirty="0" err="1" smtClean="0"/>
              <a:t>Optimization</a:t>
            </a:r>
            <a:r>
              <a:rPr lang="fr-FR" dirty="0" smtClean="0"/>
              <a:t>,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(Ant </a:t>
            </a:r>
            <a:r>
              <a:rPr lang="pt-BR" dirty="0"/>
              <a:t>C</a:t>
            </a:r>
            <a:r>
              <a:rPr lang="pt-BR" dirty="0" smtClean="0"/>
              <a:t>olony Optimization,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108231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classificar algoritmos de ML é se eles podem ser treinados incrementalmente ou não. Assim, os algoritmos são basicamente divididos em:</a:t>
            </a:r>
          </a:p>
          <a:p>
            <a:r>
              <a:rPr lang="pt-BR" b="1" dirty="0" smtClean="0"/>
              <a:t>Treinamento em batelada (batch)</a:t>
            </a:r>
          </a:p>
          <a:p>
            <a:r>
              <a:rPr lang="pt-BR" b="1" dirty="0" smtClean="0"/>
              <a:t>Treinamento incremental (online)</a:t>
            </a:r>
            <a:endParaRPr lang="pt-BR" dirty="0" smtClean="0"/>
          </a:p>
          <a:p>
            <a:pPr marL="0" indent="0">
              <a:buNone/>
            </a:pPr>
            <a:endParaRPr lang="pt-BR" dirty="0" smtClean="0"/>
          </a:p>
          <a:p>
            <a:pPr marL="0" indent="0">
              <a:buNone/>
            </a:pPr>
            <a:endParaRPr lang="pt-BR" dirty="0"/>
          </a:p>
          <a:p>
            <a:pPr marL="0" indent="0">
              <a:buNone/>
            </a:pPr>
            <a:endParaRPr lang="pt-BR" dirty="0"/>
          </a:p>
        </p:txBody>
      </p:sp>
    </p:spTree>
    <p:extLst>
      <p:ext uri="{BB962C8B-B14F-4D97-AF65-F5344CB8AC3E}">
        <p14:creationId xmlns:p14="http://schemas.microsoft.com/office/powerpoint/2010/main" val="2521648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0904621" cy="4695491"/>
          </a:xfrm>
        </p:spPr>
        <p:txBody>
          <a:bodyPr>
            <a:normAutofit fontScale="92500"/>
          </a:bodyPr>
          <a:lstStyle/>
          <a:p>
            <a:r>
              <a:rPr lang="pt-BR" dirty="0" smtClean="0"/>
              <a:t>Algoritmo não </a:t>
            </a:r>
            <a:r>
              <a:rPr lang="pt-BR" dirty="0"/>
              <a:t>pode ser treinado incrementalmente, sendo treinado com todos os </a:t>
            </a:r>
            <a:r>
              <a:rPr lang="pt-BR" dirty="0" smtClean="0"/>
              <a:t>exemplos (i.e., dados de treinamento) </a:t>
            </a:r>
            <a:r>
              <a:rPr lang="pt-BR" dirty="0"/>
              <a:t>disponíveis</a:t>
            </a:r>
            <a:r>
              <a:rPr lang="pt-BR" dirty="0" smtClean="0"/>
              <a:t>.</a:t>
            </a:r>
          </a:p>
          <a:p>
            <a:r>
              <a:rPr lang="pt-BR" dirty="0" smtClean="0"/>
              <a:t>O treinamento é demorado e utiliza muitos recursos computacionais (e.g., CPU, memória, etc.).</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interpretada, de script</a:t>
            </a:r>
            <a:r>
              <a:rPr lang="pt-BR" dirty="0" smtClean="0"/>
              <a:t>, </a:t>
            </a:r>
            <a:r>
              <a:rPr lang="pt-BR" dirty="0" err="1" smtClean="0"/>
              <a:t>multiparadigma</a:t>
            </a:r>
            <a:r>
              <a:rPr lang="pt-BR" dirty="0" smtClean="0"/>
              <a:t> (suporta os paradigmas </a:t>
            </a:r>
            <a:r>
              <a:rPr lang="pt-BR" dirty="0"/>
              <a:t>orientado a objetos, imperativo, </a:t>
            </a:r>
            <a:r>
              <a:rPr lang="pt-BR" dirty="0" smtClean="0"/>
              <a:t>funcional, procedural e reflexivo).</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Python Software </a:t>
            </a:r>
            <a:r>
              <a:rPr lang="pt-BR" dirty="0" smtClean="0"/>
              <a:t>Foundation.</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4180"/>
            <a:ext cx="10741025" cy="1325563"/>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494"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6570"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92494"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7679"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678506"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1200"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467853"/>
            <a:ext cx="7613942" cy="52551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Learning.</a:t>
            </a:r>
          </a:p>
          <a:p>
            <a:pPr marL="342900" indent="-342900">
              <a:buFont typeface="+mj-lt"/>
              <a:buAutoNum type="arabicPeriod"/>
            </a:pPr>
            <a:r>
              <a:rPr lang="pt-BR" dirty="0" smtClean="0"/>
              <a:t>Possui um vasto suporte on-line: Tutorials, Videos e StackOverflow.</a:t>
            </a:r>
          </a:p>
          <a:p>
            <a:pPr marL="342900" indent="-342900">
              <a:buFont typeface="+mj-lt"/>
              <a:buAutoNum type="arabicPeriod"/>
            </a:pPr>
            <a:r>
              <a:rPr lang="pt-BR" dirty="0" smtClean="0"/>
              <a:t>Python é usada como linguagem educativa para ensino de computação e eletrônica (e.g., Raspberry Pi, LEGO Mindstormstem suas aplicações desenvolvidas em Python).</a:t>
            </a:r>
          </a:p>
          <a:p>
            <a:pPr marL="342900" indent="-342900">
              <a:buFont typeface="+mj-lt"/>
              <a:buAutoNum type="arabicPeriod"/>
            </a:pPr>
            <a:r>
              <a:rPr lang="pt-BR" dirty="0" smtClean="0"/>
              <a:t>Python é gratuito e open-source.</a:t>
            </a:r>
          </a:p>
          <a:p>
            <a:pPr marL="342900" indent="-342900">
              <a:buFont typeface="+mj-lt"/>
              <a:buAutoNum type="arabicPeriod"/>
            </a:pPr>
            <a:r>
              <a:rPr lang="pt-BR" dirty="0" smtClean="0"/>
              <a:t>Possui um rico ecossistema de bibliotecas: TensorFlow, OpenCV, Scrappy, Ipython, etc.</a:t>
            </a:r>
            <a:endParaRPr lang="pt-BR" dirty="0"/>
          </a:p>
        </p:txBody>
      </p:sp>
    </p:spTree>
    <p:extLst>
      <p:ext uri="{BB962C8B-B14F-4D97-AF65-F5344CB8AC3E}">
        <p14:creationId xmlns:p14="http://schemas.microsoft.com/office/powerpoint/2010/main" val="3506657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Programação Científica e Python</a:t>
            </a:r>
            <a:endParaRPr lang="pt-BR" dirty="0"/>
          </a:p>
        </p:txBody>
      </p:sp>
      <p:sp>
        <p:nvSpPr>
          <p:cNvPr id="3" name="Content Placeholder 2"/>
          <p:cNvSpPr>
            <a:spLocks noGrp="1"/>
          </p:cNvSpPr>
          <p:nvPr>
            <p:ph idx="1"/>
          </p:nvPr>
        </p:nvSpPr>
        <p:spPr/>
        <p:txBody>
          <a:bodyPr>
            <a:normAutofit/>
          </a:bodyPr>
          <a:lstStyle/>
          <a:p>
            <a:r>
              <a:rPr lang="pt-BR" dirty="0" smtClean="0"/>
              <a:t>Teve uma rápida adoção pela comunidade científica.</a:t>
            </a:r>
          </a:p>
          <a:p>
            <a:pPr lvl="1"/>
            <a:r>
              <a:rPr lang="pt-BR" sz="2200" dirty="0" smtClean="0"/>
              <a:t>Engenharias</a:t>
            </a:r>
          </a:p>
          <a:p>
            <a:pPr lvl="1"/>
            <a:r>
              <a:rPr lang="pt-BR" sz="2200" dirty="0" smtClean="0"/>
              <a:t>Biologia</a:t>
            </a:r>
          </a:p>
          <a:p>
            <a:pPr lvl="1"/>
            <a:r>
              <a:rPr lang="pt-BR" sz="2200" dirty="0" smtClean="0"/>
              <a:t>Química</a:t>
            </a:r>
          </a:p>
          <a:p>
            <a:pPr lvl="1"/>
            <a:r>
              <a:rPr lang="pt-BR" sz="2200" dirty="0" smtClean="0"/>
              <a:t>Física</a:t>
            </a:r>
          </a:p>
          <a:p>
            <a:pPr lvl="1"/>
            <a:r>
              <a:rPr lang="pt-BR" sz="2200" dirty="0" smtClean="0"/>
              <a:t>Etc.</a:t>
            </a:r>
            <a:endParaRPr lang="pt-BR" sz="2200" dirty="0"/>
          </a:p>
        </p:txBody>
      </p:sp>
      <p:pic>
        <p:nvPicPr>
          <p:cNvPr id="4102" name="Picture 6" descr="Image result for mad scientist r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5415" y="3063272"/>
            <a:ext cx="2928366" cy="347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735" y="2097088"/>
            <a:ext cx="2628900" cy="304733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7"/>
            <a:ext cx="8063548" cy="3541714"/>
          </a:xfrm>
        </p:spPr>
        <p:txBody>
          <a:bodyPr>
            <a:normAutofit fontScale="92500" lnSpcReduction="20000"/>
          </a:bodyPr>
          <a:lstStyle/>
          <a:p>
            <a:r>
              <a:rPr lang="pt-BR" b="1" dirty="0" smtClean="0"/>
              <a:t>Jupyter</a:t>
            </a:r>
            <a:r>
              <a:rPr lang="pt-BR" dirty="0" smtClean="0"/>
              <a:t>: aplicação web que permite criar e compartilhar documentos contendo código, equações, visualizações e texto explicativo.</a:t>
            </a:r>
          </a:p>
          <a:p>
            <a:r>
              <a:rPr lang="pt-BR" dirty="0" smtClean="0"/>
              <a:t>Suporta execução em dezenas de linguagens de programação: Python, C++, C#, PHP, Julia, R, etc.</a:t>
            </a:r>
          </a:p>
          <a:p>
            <a:r>
              <a:rPr lang="pt-BR" dirty="0" smtClean="0">
                <a:hlinkClick r:id="rId4"/>
              </a:rPr>
              <a:t>https://jupyter.org/</a:t>
            </a:r>
            <a:endParaRPr lang="pt-BR" dirty="0" smtClean="0"/>
          </a:p>
          <a:p>
            <a:r>
              <a:rPr lang="pt-BR" dirty="0" smtClean="0"/>
              <a:t>A Lista #0 contém um link para um tutorial de instalação do Jupyter.</a:t>
            </a:r>
          </a:p>
          <a:p>
            <a:r>
              <a:rPr lang="pt-BR" dirty="0" smtClean="0"/>
              <a:t>Pode ser usado para </a:t>
            </a:r>
            <a:r>
              <a:rPr lang="pt-BR" dirty="0"/>
              <a:t>execução de exemplos e </a:t>
            </a:r>
            <a:r>
              <a:rPr lang="pt-BR" dirty="0" smtClean="0"/>
              <a:t>exercícios do curso.</a:t>
            </a:r>
            <a:endParaRPr lang="pt-BR" dirty="0"/>
          </a:p>
        </p:txBody>
      </p:sp>
    </p:spTree>
    <p:extLst>
      <p:ext uri="{BB962C8B-B14F-4D97-AF65-F5344CB8AC3E}">
        <p14:creationId xmlns:p14="http://schemas.microsoft.com/office/powerpoint/2010/main" val="2010083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3" y="2249487"/>
            <a:ext cx="10728298" cy="4466106"/>
          </a:xfrm>
        </p:spPr>
        <p:txBody>
          <a:bodyPr>
            <a:normAutofit fontScale="92500" lnSpcReduction="10000"/>
          </a:bodyPr>
          <a:lstStyle/>
          <a:p>
            <a:r>
              <a:rPr lang="pt-BR" b="1" dirty="0" smtClean="0"/>
              <a:t>Colab</a:t>
            </a:r>
            <a:r>
              <a:rPr lang="pt-BR" dirty="0" smtClean="0"/>
              <a:t>: outra aplicação web, baseada no Jupyter, que permite criar e compartilhar documentos contendo código, equações, visualizações e texto explicativo.</a:t>
            </a:r>
          </a:p>
          <a:p>
            <a:r>
              <a:rPr lang="pt-BR" dirty="0" smtClean="0"/>
              <a:t>É um produto da Google.</a:t>
            </a:r>
          </a:p>
          <a:p>
            <a:r>
              <a:rPr lang="pt-BR" dirty="0" smtClean="0"/>
              <a:t>Por hora, suporta apenas a execução de programas em Python.</a:t>
            </a:r>
          </a:p>
          <a:p>
            <a:r>
              <a:rPr lang="pt-BR" dirty="0" smtClean="0"/>
              <a:t>Vantagens sobre o Jupyter: </a:t>
            </a:r>
          </a:p>
          <a:p>
            <a:pPr lvl="1"/>
            <a:r>
              <a:rPr lang="pt-BR" dirty="0" smtClean="0"/>
              <a:t>Maior número de servidores.</a:t>
            </a:r>
          </a:p>
          <a:p>
            <a:pPr lvl="1"/>
            <a:r>
              <a:rPr lang="pt-BR" dirty="0"/>
              <a:t>F</a:t>
            </a:r>
            <a:r>
              <a:rPr lang="pt-BR" dirty="0" smtClean="0"/>
              <a:t>ornece GPUs e TPUs gratuitamente.</a:t>
            </a:r>
          </a:p>
          <a:p>
            <a:pPr lvl="1"/>
            <a:r>
              <a:rPr lang="pt-BR" dirty="0" smtClean="0"/>
              <a:t>Compartilhamento de notebooks entre usários é mais fácil.</a:t>
            </a:r>
            <a:endParaRPr lang="pt-BR" dirty="0"/>
          </a:p>
          <a:p>
            <a:r>
              <a:rPr lang="pt-BR" dirty="0" smtClean="0">
                <a:hlinkClick r:id="rId3"/>
              </a:rPr>
              <a:t>https</a:t>
            </a:r>
            <a:r>
              <a:rPr lang="pt-BR" dirty="0">
                <a:hlinkClick r:id="rId3"/>
              </a:rPr>
              <a:t>://colab.research.google.com</a:t>
            </a:r>
            <a:r>
              <a:rPr lang="pt-BR" dirty="0" smtClean="0">
                <a:hlinkClick r:id="rId3"/>
              </a:rPr>
              <a:t>/</a:t>
            </a:r>
            <a:endParaRPr lang="pt-BR" dirty="0" smtClean="0"/>
          </a:p>
          <a:p>
            <a:r>
              <a:rPr lang="pt-BR" dirty="0"/>
              <a:t>Pode </a:t>
            </a:r>
            <a:r>
              <a:rPr lang="pt-BR" dirty="0" smtClean="0"/>
              <a:t>também ser </a:t>
            </a:r>
            <a:r>
              <a:rPr lang="pt-BR" dirty="0"/>
              <a:t>usado para execução de exemplos e exercícios do curso</a:t>
            </a:r>
            <a:r>
              <a:rPr lang="pt-BR" dirty="0" smtClean="0"/>
              <a:t>.</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a:t>
            </a:r>
            <a:r>
              <a:rPr lang="pt-BR" dirty="0" smtClean="0"/>
              <a:t> prova valendo 85</a:t>
            </a:r>
            <a:r>
              <a:rPr lang="pt-BR" dirty="0" smtClean="0"/>
              <a:t>% da nota </a:t>
            </a:r>
            <a:endParaRPr lang="pt-BR" dirty="0" smtClean="0"/>
          </a:p>
          <a:p>
            <a:pPr lvl="1"/>
            <a:r>
              <a:rPr lang="pt-BR" dirty="0" smtClean="0"/>
              <a:t>Data ainda será definida, mas será ao final do curso.</a:t>
            </a:r>
          </a:p>
          <a:p>
            <a:pPr lvl="1"/>
            <a:r>
              <a:rPr lang="pt-BR" dirty="0" smtClean="0"/>
              <a:t>Teórica/prática.</a:t>
            </a:r>
            <a:endParaRPr lang="pt-BR" dirty="0" smtClean="0"/>
          </a:p>
          <a:p>
            <a:r>
              <a:rPr lang="pt-BR" dirty="0" smtClean="0"/>
              <a:t>Tarefas</a:t>
            </a:r>
          </a:p>
          <a:p>
            <a:pPr lvl="1"/>
            <a:r>
              <a:rPr lang="pt-BR" dirty="0"/>
              <a:t>Exercícios e quizzes</a:t>
            </a:r>
            <a:endParaRPr lang="pt-BR" dirty="0" smtClean="0"/>
          </a:p>
          <a:p>
            <a:pPr lvl="1"/>
            <a:r>
              <a:rPr lang="pt-BR" dirty="0" smtClean="0"/>
              <a:t>15% </a:t>
            </a:r>
            <a:r>
              <a:rPr lang="pt-BR" dirty="0" smtClean="0"/>
              <a:t>da nota</a:t>
            </a:r>
            <a:r>
              <a:rPr lang="pt-BR" dirty="0" smtClean="0"/>
              <a:t>.</a:t>
            </a:r>
          </a:p>
          <a:p>
            <a:pPr lvl="1"/>
            <a:r>
              <a:rPr lang="pt-BR" dirty="0" smtClean="0"/>
              <a:t>Ao longo das aulas e para casa.</a:t>
            </a:r>
            <a:endParaRPr lang="pt-BR" dirty="0" smtClean="0"/>
          </a:p>
          <a:p>
            <a:pPr lvl="1"/>
            <a:r>
              <a:rPr lang="pt-BR" dirty="0" smtClean="0">
                <a:hlinkClick r:id="rId3"/>
              </a:rPr>
              <a:t>Entregues </a:t>
            </a:r>
            <a:r>
              <a:rPr lang="pt-BR" dirty="0" smtClean="0">
                <a:hlinkClick r:id="rId3"/>
              </a:rPr>
              <a:t>no MS Teams</a:t>
            </a:r>
            <a:r>
              <a:rPr lang="pt-BR" dirty="0" smtClean="0"/>
              <a:t>.</a:t>
            </a:r>
          </a:p>
          <a:p>
            <a:r>
              <a:rPr lang="pt-BR" dirty="0" smtClean="0"/>
              <a:t>Presença</a:t>
            </a:r>
          </a:p>
          <a:p>
            <a:pPr lvl="1"/>
            <a:r>
              <a:rPr lang="pt-BR" dirty="0" smtClean="0"/>
              <a:t>Dada através da entrega de tarefas.</a:t>
            </a:r>
            <a:endParaRPr lang="pt-BR" dirty="0" smtClean="0"/>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Outras</a:t>
            </a:r>
            <a:r>
              <a:rPr lang="en-US" dirty="0"/>
              <a:t> </a:t>
            </a:r>
            <a:r>
              <a:rPr lang="en-US" dirty="0" err="1"/>
              <a:t>B</a:t>
            </a:r>
            <a:r>
              <a:rPr lang="en-US" dirty="0" err="1" smtClean="0"/>
              <a:t>ibliotecas</a:t>
            </a:r>
            <a:r>
              <a:rPr lang="en-US" dirty="0" smtClean="0"/>
              <a:t> </a:t>
            </a:r>
            <a:r>
              <a:rPr lang="pt-BR" dirty="0" smtClean="0"/>
              <a:t>Científicas</a:t>
            </a:r>
            <a:endParaRPr lang="pt-BR" dirty="0"/>
          </a:p>
        </p:txBody>
      </p:sp>
      <p:sp>
        <p:nvSpPr>
          <p:cNvPr id="3" name="Content Placeholder 2"/>
          <p:cNvSpPr>
            <a:spLocks noGrp="1"/>
          </p:cNvSpPr>
          <p:nvPr>
            <p:ph idx="1"/>
          </p:nvPr>
        </p:nvSpPr>
        <p:spPr>
          <a:xfrm>
            <a:off x="838200" y="1800262"/>
            <a:ext cx="7136566" cy="4196283"/>
          </a:xfrm>
        </p:spPr>
        <p:txBody>
          <a:bodyPr vert="horz" lIns="91440" tIns="45720" rIns="91440" bIns="45720" rtlCol="0" anchor="t">
            <a:normAutofit/>
          </a:bodyPr>
          <a:lstStyle/>
          <a:p>
            <a:r>
              <a:rPr lang="pt-BR" dirty="0"/>
              <a:t>Muitas outras possibilidades através do uso de diversas outras </a:t>
            </a:r>
            <a:r>
              <a:rPr lang="pt-BR" dirty="0" smtClean="0"/>
              <a:t>bibliotecas.</a:t>
            </a:r>
            <a:endParaRPr lang="pt-BR" dirty="0"/>
          </a:p>
          <a:p>
            <a:r>
              <a:rPr lang="pt-BR" dirty="0"/>
              <a:t>Alguns exemplos:</a:t>
            </a:r>
          </a:p>
          <a:p>
            <a:pPr lvl="1"/>
            <a:r>
              <a:rPr lang="pt-BR" b="1" dirty="0"/>
              <a:t>Pandas</a:t>
            </a:r>
            <a:r>
              <a:rPr lang="pt-BR" dirty="0"/>
              <a:t>: manipulação e análise de dados. </a:t>
            </a:r>
          </a:p>
          <a:p>
            <a:pPr lvl="1"/>
            <a:r>
              <a:rPr lang="pt-BR" b="1" dirty="0"/>
              <a:t>SymPy</a:t>
            </a:r>
            <a:r>
              <a:rPr lang="pt-BR" dirty="0"/>
              <a:t>: manipulações simbólicas </a:t>
            </a:r>
            <a:r>
              <a:rPr lang="pt-BR" dirty="0" smtClean="0"/>
              <a:t>ao estilo </a:t>
            </a:r>
            <a:r>
              <a:rPr lang="pt-BR" i="1" dirty="0"/>
              <a:t>Mathematica</a:t>
            </a:r>
            <a:r>
              <a:rPr lang="pt-BR" dirty="0"/>
              <a:t>.</a:t>
            </a:r>
          </a:p>
          <a:p>
            <a:pPr lvl="1"/>
            <a:r>
              <a:rPr lang="pt-BR" b="1" dirty="0" err="1"/>
              <a:t>AstroPy</a:t>
            </a:r>
            <a:r>
              <a:rPr lang="pt-BR" dirty="0"/>
              <a:t>: funcionalidades para astrônomos e astrofísicos.</a:t>
            </a:r>
          </a:p>
          <a:p>
            <a:pPr lvl="1"/>
            <a:r>
              <a:rPr lang="pt-BR" b="1" dirty="0" err="1"/>
              <a:t>NetworkX</a:t>
            </a:r>
            <a:r>
              <a:rPr lang="pt-BR" dirty="0"/>
              <a:t>: usada para estudo de grafos e redes</a:t>
            </a:r>
          </a:p>
          <a:p>
            <a:pPr lvl="1"/>
            <a:r>
              <a:rPr lang="pt-BR" dirty="0"/>
              <a:t>etc.</a:t>
            </a:r>
          </a:p>
        </p:txBody>
      </p:sp>
      <p:pic>
        <p:nvPicPr>
          <p:cNvPr id="4" name="Picture 2" descr="https://miro.medium.com/max/602/0*BE34e7EPbuDC53D9.png"/>
          <p:cNvPicPr>
            <a:picLocks noChangeAspect="1" noChangeArrowheads="1"/>
          </p:cNvPicPr>
          <p:nvPr/>
        </p:nvPicPr>
        <p:blipFill rotWithShape="1">
          <a:blip r:embed="rId2">
            <a:extLst>
              <a:ext uri="{28A0092B-C50C-407E-A947-70E740481C1C}">
                <a14:useLocalDpi xmlns:a14="http://schemas.microsoft.com/office/drawing/2010/main" val="0"/>
              </a:ext>
            </a:extLst>
          </a:blip>
          <a:srcRect l="5817" r="2309"/>
          <a:stretch/>
        </p:blipFill>
        <p:spPr bwMode="auto">
          <a:xfrm>
            <a:off x="7585022" y="2136700"/>
            <a:ext cx="4606978" cy="352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449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a:t>
            </a:r>
            <a:r>
              <a:rPr lang="pt-BR" dirty="0"/>
              <a:t>8] </a:t>
            </a:r>
            <a:r>
              <a:rPr lang="pt-BR" dirty="0" smtClean="0"/>
              <a:t>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a:t>
            </a:r>
            <a:r>
              <a:rPr lang="en-US" dirty="0" smtClean="0"/>
              <a:t>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site: </a:t>
            </a:r>
            <a:endParaRPr lang="pt-BR" dirty="0"/>
          </a:p>
          <a:p>
            <a:pPr lvl="1"/>
            <a:r>
              <a:rPr lang="pt-BR" u="sng" dirty="0"/>
              <a:t>https://www.inatel.br/docentes/felipefigueiredo/</a:t>
            </a:r>
            <a:r>
              <a:rPr lang="pt-BR" dirty="0"/>
              <a:t> </a:t>
            </a:r>
            <a:endParaRPr lang="pt-BR" dirty="0" smtClean="0"/>
          </a:p>
          <a:p>
            <a:r>
              <a:rPr lang="pt-BR" dirty="0" smtClean="0"/>
              <a:t>Horário de Atendimento</a:t>
            </a:r>
          </a:p>
          <a:p>
            <a:pPr lvl="1"/>
            <a:r>
              <a:rPr lang="pt-BR" dirty="0" smtClean="0"/>
              <a:t>Todas as Quintas-Feiras das 15:30 às 17:30 via MS Teams.</a:t>
            </a:r>
            <a:endParaRPr lang="pt-BR" dirty="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56468"/>
          </a:xfrm>
        </p:spPr>
        <p:txBody>
          <a:bodyPr>
            <a:normAutofit fontScale="85000" lnSpcReduction="20000"/>
          </a:bodyPr>
          <a:lstStyle/>
          <a:p>
            <a:pPr marL="171450" lvl="0" indent="-171450" algn="just">
              <a:lnSpc>
                <a:spcPct val="100000"/>
              </a:lnSpc>
              <a:spcBef>
                <a:spcPts val="0"/>
              </a:spcBef>
              <a:defRPr/>
            </a:pPr>
            <a:r>
              <a:rPr lang="pt-BR" dirty="0"/>
              <a:t>A ideia de criar uma máquina pensante ou uma criatura artificial que 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a:t>1642</a:t>
            </a:r>
            <a:r>
              <a:rPr lang="pt-BR" dirty="0"/>
              <a:t>: Pascal constrói a primeira calculadora mecânica do mundo, a </a:t>
            </a:r>
            <a:r>
              <a:rPr lang="pt-BR" i="1" dirty="0"/>
              <a:t>La </a:t>
            </a:r>
            <a:r>
              <a:rPr lang="pt-BR" i="1" dirty="0" err="1"/>
              <a:t>pascaline</a:t>
            </a:r>
            <a:r>
              <a:rPr lang="pt-BR" dirty="0"/>
              <a:t>.</a:t>
            </a:r>
          </a:p>
          <a:p>
            <a:pPr marL="171450" indent="-171450" algn="just"/>
            <a:r>
              <a:rPr lang="pt-BR" b="1" dirty="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7" y="583021"/>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0240" y="3861561"/>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scaline">
            <a:extLst>
              <a:ext uri="{FF2B5EF4-FFF2-40B4-BE49-F238E27FC236}">
                <a16:creationId xmlns:a16="http://schemas.microsoft.com/office/drawing/2014/main" xmlns="" id="{B0B157E1-9DA9-4DA1-A349-4CD734667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838" y="2566098"/>
            <a:ext cx="2102222" cy="11479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98587"/>
          </a:xfrm>
        </p:spPr>
        <p:txBody>
          <a:bodyPr>
            <a:normAutofit fontScale="85000" lnSpcReduction="1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Alan Turing e um grupo de codebreakers constroem Colossus, o primeiro computador programável, digital e eletrônico do mundo.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a:t>
            </a:r>
            <a:r>
              <a:rPr lang="pt-BR" dirty="0" smtClean="0"/>
              <a:t>(que mais tarde seria chamado de </a:t>
            </a:r>
            <a:r>
              <a:rPr lang="pt-BR" i="1" dirty="0" smtClean="0"/>
              <a:t>aprendizado </a:t>
            </a:r>
            <a:r>
              <a:rPr lang="pt-BR" i="1" dirty="0" smtClean="0"/>
              <a:t>de máquina</a:t>
            </a:r>
            <a:r>
              <a:rPr lang="pt-BR" dirty="0" smtClean="0"/>
              <a:t>) do mundo, o </a:t>
            </a:r>
            <a:r>
              <a:rPr lang="pt-BR" i="1" dirty="0" smtClean="0"/>
              <a:t>Checkers-Player</a:t>
            </a:r>
            <a:r>
              <a:rPr lang="pt-BR" dirty="0" smtClean="0"/>
              <a:t>, sendo a primeira demonstração do conceito de inteligência artificial</a:t>
            </a:r>
            <a:r>
              <a:rPr lang="pt-BR" dirty="0" smtClean="0"/>
              <a:t>.</a:t>
            </a:r>
            <a:endParaRPr lang="pt-BR" dirty="0" smtClean="0"/>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ossus alan turing">
            <a:extLst>
              <a:ext uri="{FF2B5EF4-FFF2-40B4-BE49-F238E27FC236}">
                <a16:creationId xmlns:a16="http://schemas.microsoft.com/office/drawing/2014/main" xmlns="" id="{F56BD830-39B0-4A51-9758-D6E9B7E373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2628" y="1628451"/>
            <a:ext cx="1940294" cy="12951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0986" y="57121"/>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8098" y="174056"/>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200" y="1690688"/>
            <a:ext cx="8048626" cy="5160111"/>
          </a:xfrm>
        </p:spPr>
        <p:txBody>
          <a:bodyPr>
            <a:normAutofit fontScale="92500" lnSpcReduction="10000"/>
          </a:bodyPr>
          <a:lstStyle/>
          <a:p>
            <a:pPr marL="171450" indent="-171450" algn="just"/>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lgn="just"/>
            <a:r>
              <a:rPr lang="pt-BR" b="1" dirty="0" smtClean="0"/>
              <a:t>1958</a:t>
            </a:r>
            <a:r>
              <a:rPr lang="pt-BR" dirty="0"/>
              <a:t>: Frank Rosenblatt cria a primeira rede neural artificial, chamada de </a:t>
            </a:r>
            <a:r>
              <a:rPr lang="pt-BR" i="1" dirty="0"/>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2050" name="Picture 2" descr="Image result for lisp">
            <a:extLst>
              <a:ext uri="{FF2B5EF4-FFF2-40B4-BE49-F238E27FC236}">
                <a16:creationId xmlns:a16="http://schemas.microsoft.com/office/drawing/2014/main" xmlns="" id="{BB1B4928-C067-4BE5-B92E-095C31479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887" y="282134"/>
            <a:ext cx="1748166" cy="11654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7968" y="1627247"/>
            <a:ext cx="2448337" cy="14192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968" y="3405790"/>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0429" y="5074501"/>
            <a:ext cx="2371450" cy="177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86165" cy="4782683"/>
          </a:xfrm>
        </p:spPr>
        <p:txBody>
          <a:bodyPr>
            <a:normAutofit fontScale="925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7832</Words>
  <Application>Microsoft Office PowerPoint</Application>
  <PresentationFormat>Widescreen</PresentationFormat>
  <Paragraphs>703</Paragraphs>
  <Slides>51</Slides>
  <Notes>38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Courier New</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Algumas Aplicações em Comunicações Digitais</vt:lpstr>
      <vt:lpstr>Exemplos interessantes de uso da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Aprendizado Não-Supervisionado</vt:lpstr>
      <vt:lpstr>Principais Algoritmos para Aprendizado Não-Supervisionado</vt:lpstr>
      <vt:lpstr>Principais Algoritmos para Aprendizado Não-Supervisionado</vt:lpstr>
      <vt:lpstr>Aprendizado Semi-Supervisionado</vt:lpstr>
      <vt:lpstr>Aprendizado Por Reforço</vt:lpstr>
      <vt:lpstr>Principais Algoritmos de Aprendizado Por Reforço</vt:lpstr>
      <vt:lpstr>Aprendizado Evolutivo</vt:lpstr>
      <vt:lpstr>Principais Algoritmos de Aprendizado Evolutivo</vt:lpstr>
      <vt:lpstr>Tipos de Treinamento</vt:lpstr>
      <vt:lpstr>Treinamento em Batelada</vt:lpstr>
      <vt:lpstr>Treinamento Incremental</vt:lpstr>
      <vt:lpstr>PowerPoint Presentation</vt:lpstr>
      <vt:lpstr>O que é Python?</vt:lpstr>
      <vt:lpstr>Por que Python?</vt:lpstr>
      <vt:lpstr>Programação Científica e Python</vt:lpstr>
      <vt:lpstr>Jupyter</vt:lpstr>
      <vt:lpstr>Goolge Colaboratory (Colab)</vt:lpstr>
      <vt:lpstr>PowerPoint Presentation</vt:lpstr>
      <vt:lpstr>PowerPoint Presentation</vt:lpstr>
      <vt:lpstr>PowerPoint Presentation</vt:lpstr>
      <vt:lpstr>PowerPoint Presentation</vt:lpstr>
      <vt:lpstr>Outras Bibliotecas Científicas</vt:lpstr>
      <vt:lpstr>Referências</vt:lpstr>
      <vt:lpstr>Avisos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1162</cp:revision>
  <dcterms:created xsi:type="dcterms:W3CDTF">2020-01-20T13:50:05Z</dcterms:created>
  <dcterms:modified xsi:type="dcterms:W3CDTF">2021-01-24T19:32:27Z</dcterms:modified>
</cp:coreProperties>
</file>